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43" r:id="rId3"/>
    <p:sldId id="305" r:id="rId4"/>
    <p:sldId id="336" r:id="rId5"/>
    <p:sldId id="337" r:id="rId6"/>
    <p:sldId id="335" r:id="rId7"/>
    <p:sldId id="339" r:id="rId8"/>
    <p:sldId id="340" r:id="rId9"/>
    <p:sldId id="341" r:id="rId10"/>
    <p:sldId id="342" r:id="rId11"/>
    <p:sldId id="334" r:id="rId12"/>
    <p:sldId id="270" r:id="rId13"/>
    <p:sldId id="271" r:id="rId14"/>
    <p:sldId id="272" r:id="rId15"/>
    <p:sldId id="273" r:id="rId16"/>
    <p:sldId id="274" r:id="rId17"/>
    <p:sldId id="275" r:id="rId18"/>
    <p:sldId id="276" r:id="rId19"/>
    <p:sldId id="278" r:id="rId20"/>
    <p:sldId id="279" r:id="rId21"/>
    <p:sldId id="351" r:id="rId22"/>
    <p:sldId id="347" r:id="rId23"/>
    <p:sldId id="348" r:id="rId24"/>
    <p:sldId id="349" r:id="rId25"/>
    <p:sldId id="350" r:id="rId26"/>
    <p:sldId id="352" r:id="rId27"/>
    <p:sldId id="353" r:id="rId28"/>
    <p:sldId id="354" r:id="rId29"/>
    <p:sldId id="355" r:id="rId30"/>
    <p:sldId id="356" r:id="rId31"/>
    <p:sldId id="357" r:id="rId32"/>
    <p:sldId id="281" r:id="rId33"/>
    <p:sldId id="284" r:id="rId34"/>
    <p:sldId id="293" r:id="rId35"/>
    <p:sldId id="294" r:id="rId36"/>
    <p:sldId id="295" r:id="rId37"/>
    <p:sldId id="297" r:id="rId38"/>
    <p:sldId id="298" r:id="rId39"/>
    <p:sldId id="299" r:id="rId40"/>
    <p:sldId id="300" r:id="rId41"/>
    <p:sldId id="301" r:id="rId42"/>
    <p:sldId id="302" r:id="rId43"/>
    <p:sldId id="303" r:id="rId44"/>
    <p:sldId id="304" r:id="rId45"/>
    <p:sldId id="308" r:id="rId46"/>
    <p:sldId id="346" r:id="rId47"/>
    <p:sldId id="345" r:id="rId48"/>
    <p:sldId id="324" r:id="rId49"/>
    <p:sldId id="325" r:id="rId50"/>
    <p:sldId id="326" r:id="rId51"/>
    <p:sldId id="328" r:id="rId52"/>
    <p:sldId id="286" r:id="rId53"/>
    <p:sldId id="287" r:id="rId54"/>
    <p:sldId id="288" r:id="rId55"/>
    <p:sldId id="289" r:id="rId56"/>
    <p:sldId id="290" r:id="rId57"/>
    <p:sldId id="291" r:id="rId58"/>
    <p:sldId id="329" r:id="rId59"/>
    <p:sldId id="292" r:id="rId60"/>
    <p:sldId id="258" r:id="rId61"/>
    <p:sldId id="259" r:id="rId6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p:restoredTop sz="97030"/>
  </p:normalViewPr>
  <p:slideViewPr>
    <p:cSldViewPr snapToGrid="0" snapToObjects="1">
      <p:cViewPr varScale="1">
        <p:scale>
          <a:sx n="93" d="100"/>
          <a:sy n="93" d="100"/>
        </p:scale>
        <p:origin x="1288"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50F2D1-8A4E-B346-7907-2E48281BBFE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C9B7510-4CA0-9B23-D169-7B28947D4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70C004C-9B5F-16FD-CB0E-27EA8A5DABA0}"/>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DEB2B34A-35F0-3A85-45CD-7867D57B00A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712EE82-0700-8009-F0D3-0C172BC1A6C4}"/>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1038179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032D21-A6B7-0C9B-EA49-916A89595AB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9317978-8029-2962-D28C-5A94025F341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642761A-13EF-0155-60E9-B1C2D5FCF75C}"/>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3B3994CC-C32A-A2E8-30FC-FDDC3EB289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77450AC-BE4B-7A04-D805-91BDFF08BFE7}"/>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13336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875926-5743-621F-EFA2-DD2D5AA9946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7BD538E-E9F0-76AE-BC4D-46F4C477052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574A65D-F5A8-C08F-FE16-48D8283DCF54}"/>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12895AA5-5CD3-46DB-F055-FD9F7747AE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C76D428-B88C-D45E-E6C5-29D4211C2258}"/>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5785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B78C6-5535-27D1-558D-A87EDB3EE7B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FB8E358-461F-28FA-1DF2-B977663C09F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CDEE59-43D0-0DCD-A519-204B5520DCC7}"/>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EF6A8DBE-1F17-EB4B-5A76-1ADF75DE904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FF07DF2-EDFF-A319-62EF-E7930E84A521}"/>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95419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B5DE8C-170E-51F5-1D89-728A6DF9972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3C7E0DA-C0C9-31EA-73FE-90C75F095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CDD2EDE-9042-8E55-6F88-060E8C580CD8}"/>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DC4278CD-ADE7-29A8-ADBB-8EF6F24C2D1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1C83CF-3C2B-D858-B455-A6BFFADED606}"/>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02332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AA511-645D-E91B-0567-AE6C632111B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2B65804-761A-3BE0-7D0E-4304456A8C8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AF0A7C8-A518-635F-6C79-6794076E0DA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428CE87-9168-85C1-65B9-ED20FAF16805}"/>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6" name="Espaço Reservado para Rodapé 5">
            <a:extLst>
              <a:ext uri="{FF2B5EF4-FFF2-40B4-BE49-F238E27FC236}">
                <a16:creationId xmlns:a16="http://schemas.microsoft.com/office/drawing/2014/main" id="{463E2B2B-EB4C-D520-CB4F-CD319889E0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CD15C09-9658-3FCD-FF50-31F865EF81F7}"/>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368592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31B2E-AA22-73DF-A52A-8A70505E793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BEB0F41-4940-2585-CF07-6AA92CCB50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4739A08-F2F9-AE29-BC08-7D0DACA156F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3F2FD8E-9F77-E638-C6C8-3D2FB2339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46A4EA5-E0D9-4949-60E6-D306CAC17BC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3F45408-D2A4-3492-784B-779B1561A8E7}"/>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8" name="Espaço Reservado para Rodapé 7">
            <a:extLst>
              <a:ext uri="{FF2B5EF4-FFF2-40B4-BE49-F238E27FC236}">
                <a16:creationId xmlns:a16="http://schemas.microsoft.com/office/drawing/2014/main" id="{48CDE7EB-F194-F6C5-BAF4-69F59E9E0CB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50D8957-1E1D-E133-2534-1A1DFB3D6147}"/>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147483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5A61EF-34F1-BF03-5EE3-CBC5C98839B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DB0ABE2-52DE-78E5-6A02-88FCFDF11DE9}"/>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4" name="Espaço Reservado para Rodapé 3">
            <a:extLst>
              <a:ext uri="{FF2B5EF4-FFF2-40B4-BE49-F238E27FC236}">
                <a16:creationId xmlns:a16="http://schemas.microsoft.com/office/drawing/2014/main" id="{469805DF-337F-50E3-8BEE-8D8A362E71F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2554EDD-EC51-6581-01B8-BA60943645F8}"/>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4396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B1E9345-C827-074F-C42F-22C05A498A1B}"/>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3" name="Espaço Reservado para Rodapé 2">
            <a:extLst>
              <a:ext uri="{FF2B5EF4-FFF2-40B4-BE49-F238E27FC236}">
                <a16:creationId xmlns:a16="http://schemas.microsoft.com/office/drawing/2014/main" id="{F44EC615-E792-CF4B-AE54-E99279C7C09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0BB1B17-4E25-1826-F9D5-3FE5725EA1E7}"/>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411545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C2348-0E1C-8CDA-A92E-88126301FD9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05C57AC-2D90-5382-3B65-EF06EFA6B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0921BFC-998C-0671-77AE-74956E2C5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2F1F7C2-C0FC-36B1-6E37-721ECF922681}"/>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6" name="Espaço Reservado para Rodapé 5">
            <a:extLst>
              <a:ext uri="{FF2B5EF4-FFF2-40B4-BE49-F238E27FC236}">
                <a16:creationId xmlns:a16="http://schemas.microsoft.com/office/drawing/2014/main" id="{6FD92CD7-9A1D-FAA3-342E-A8C58881A8B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55E6469-3E14-3C32-8693-B11127226497}"/>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21746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FB756-2B16-EDEA-D709-14ABA1A4CDC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438EC77-D028-469F-B494-EE92A8F96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0F00BC4-ADDD-9FD8-1DBB-D7949A6F6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04DCA66-09A8-42B8-3C1B-718607C4AB19}"/>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6" name="Espaço Reservado para Rodapé 5">
            <a:extLst>
              <a:ext uri="{FF2B5EF4-FFF2-40B4-BE49-F238E27FC236}">
                <a16:creationId xmlns:a16="http://schemas.microsoft.com/office/drawing/2014/main" id="{4CCA123E-EA8B-D520-7650-4DE4EF7268E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93076C1-AF00-EDD1-5804-C4BE42908845}"/>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394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4787F6A-1DBB-1113-A987-D560EB3432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3DFD1D4-FDA4-2C8F-B2CA-C3E63D1A0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0B9F8F5-DF2B-542E-8488-BE5CEE4F4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BB4AFC37-7F1F-58C8-02F5-C6B64D622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24AEC77-166F-C505-8A3C-44223CE89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E6092-1B4A-0F48-BECC-EF047CCBCCC3}" type="slidenum">
              <a:rPr lang="pt-BR" smtClean="0"/>
              <a:t>‹nº›</a:t>
            </a:fld>
            <a:endParaRPr lang="pt-BR"/>
          </a:p>
        </p:txBody>
      </p:sp>
    </p:spTree>
    <p:extLst>
      <p:ext uri="{BB962C8B-B14F-4D97-AF65-F5344CB8AC3E}">
        <p14:creationId xmlns:p14="http://schemas.microsoft.com/office/powerpoint/2010/main" val="269529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97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E4E921-8EC2-0802-980D-A322219F82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0E86A3C-5016-7122-7740-221B5DF2DE18}"/>
              </a:ext>
            </a:extLst>
          </p:cNvPr>
          <p:cNvSpPr>
            <a:spLocks noGrp="1"/>
          </p:cNvSpPr>
          <p:nvPr>
            <p:ph type="title"/>
          </p:nvPr>
        </p:nvSpPr>
        <p:spPr>
          <a:xfrm>
            <a:off x="838200" y="513495"/>
            <a:ext cx="10515600" cy="1325563"/>
          </a:xfrm>
        </p:spPr>
        <p:txBody>
          <a:bodyPr/>
          <a:lstStyle/>
          <a:p>
            <a:r>
              <a:rPr lang="pt-BR" dirty="0"/>
              <a:t>“PUBLICIDADE”INSTITUCIONAL</a:t>
            </a:r>
          </a:p>
        </p:txBody>
      </p:sp>
      <p:sp>
        <p:nvSpPr>
          <p:cNvPr id="3" name="Espaço Reservado para Conteúdo 2">
            <a:extLst>
              <a:ext uri="{FF2B5EF4-FFF2-40B4-BE49-F238E27FC236}">
                <a16:creationId xmlns:a16="http://schemas.microsoft.com/office/drawing/2014/main" id="{598A6157-034F-A862-8785-0BE3B7CE09E3}"/>
              </a:ext>
            </a:extLst>
          </p:cNvPr>
          <p:cNvSpPr>
            <a:spLocks noGrp="1"/>
          </p:cNvSpPr>
          <p:nvPr>
            <p:ph idx="1"/>
          </p:nvPr>
        </p:nvSpPr>
        <p:spPr>
          <a:xfrm>
            <a:off x="838200" y="1600542"/>
            <a:ext cx="10515600" cy="4351338"/>
          </a:xfrm>
        </p:spPr>
        <p:txBody>
          <a:bodyPr>
            <a:normAutofit/>
          </a:bodyPr>
          <a:lstStyle/>
          <a:p>
            <a:pPr marL="0" indent="0" algn="just" eaLnBrk="1" hangingPunct="1">
              <a:spcBef>
                <a:spcPct val="0"/>
              </a:spcBef>
              <a:buFontTx/>
              <a:buNone/>
            </a:pPr>
            <a:r>
              <a:rPr lang="pt-BR" sz="3000" b="0" i="0" dirty="0">
                <a:solidFill>
                  <a:srgbClr val="000000"/>
                </a:solidFill>
                <a:effectLst/>
                <a:latin typeface="Arial" panose="020B0604020202020204" pitchFamily="34" charset="0"/>
              </a:rPr>
              <a:t>Lei 9.504/1997</a:t>
            </a:r>
          </a:p>
          <a:p>
            <a:pPr marL="0" indent="0" algn="just" eaLnBrk="1" hangingPunct="1">
              <a:spcBef>
                <a:spcPct val="0"/>
              </a:spcBef>
              <a:buFontTx/>
              <a:buNone/>
            </a:pPr>
            <a:endParaRPr lang="pt-BR" sz="3000" b="0" i="0" dirty="0">
              <a:solidFill>
                <a:srgbClr val="000000"/>
              </a:solidFill>
              <a:effectLst/>
              <a:latin typeface="Arial" panose="020B0604020202020204" pitchFamily="34" charset="0"/>
            </a:endParaRPr>
          </a:p>
          <a:p>
            <a:pPr marL="0" indent="0" algn="just" eaLnBrk="1" hangingPunct="1">
              <a:spcBef>
                <a:spcPct val="0"/>
              </a:spcBef>
              <a:buFontTx/>
              <a:buNone/>
            </a:pPr>
            <a:r>
              <a:rPr lang="pt-BR" sz="3000" b="0" i="0" dirty="0" err="1">
                <a:solidFill>
                  <a:srgbClr val="000000"/>
                </a:solidFill>
                <a:effectLst/>
                <a:latin typeface="Arial" panose="020B0604020202020204" pitchFamily="34" charset="0"/>
              </a:rPr>
              <a:t>b</a:t>
            </a:r>
            <a:r>
              <a:rPr lang="pt-BR" sz="3000" b="0" i="0" dirty="0">
                <a:solidFill>
                  <a:srgbClr val="000000"/>
                </a:solidFill>
                <a:effectLst/>
                <a:latin typeface="Arial" panose="020B0604020202020204" pitchFamily="34" charset="0"/>
              </a:rPr>
              <a:t>) Com exceção da propaganda de produtos e serviços que tenham concorrência no mercado, autorizar publicidade institucional dos atos, programas, obras, serviços e campanhas dos órgãos públicos federais, estaduais ou municipais, ou das respectivas entidades da administração indireta, salvo em caso de grave e urgente necessidade pública, assim reconhecida​ pela Justiça Eleitoral.​</a:t>
            </a:r>
            <a:endParaRPr lang="pt-BR" sz="3000" dirty="0"/>
          </a:p>
          <a:p>
            <a:pPr marL="0" indent="0" eaLnBrk="1" hangingPunct="1">
              <a:spcBef>
                <a:spcPct val="0"/>
              </a:spcBef>
              <a:buFontTx/>
              <a:buNone/>
            </a:pPr>
            <a:endParaRPr lang="pt-BR" dirty="0"/>
          </a:p>
        </p:txBody>
      </p:sp>
    </p:spTree>
    <p:extLst>
      <p:ext uri="{BB962C8B-B14F-4D97-AF65-F5344CB8AC3E}">
        <p14:creationId xmlns:p14="http://schemas.microsoft.com/office/powerpoint/2010/main" val="148979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3048948-5E45-EE2B-7B3A-B4AA047FB33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8227159-AA17-D195-F06B-6DF6C255A128}"/>
              </a:ext>
            </a:extLst>
          </p:cNvPr>
          <p:cNvSpPr>
            <a:spLocks noGrp="1"/>
          </p:cNvSpPr>
          <p:nvPr>
            <p:ph type="title"/>
          </p:nvPr>
        </p:nvSpPr>
        <p:spPr>
          <a:xfrm>
            <a:off x="838200" y="513495"/>
            <a:ext cx="10515600" cy="1325563"/>
          </a:xfrm>
        </p:spPr>
        <p:txBody>
          <a:bodyPr/>
          <a:lstStyle/>
          <a:p>
            <a:r>
              <a:rPr lang="pt-BR" dirty="0"/>
              <a:t>IMPULSIONAMENTO DE CONTEÚDO</a:t>
            </a:r>
          </a:p>
        </p:txBody>
      </p:sp>
      <p:sp>
        <p:nvSpPr>
          <p:cNvPr id="3" name="Espaço Reservado para Conteúdo 2">
            <a:extLst>
              <a:ext uri="{FF2B5EF4-FFF2-40B4-BE49-F238E27FC236}">
                <a16:creationId xmlns:a16="http://schemas.microsoft.com/office/drawing/2014/main" id="{6BEDF21D-0002-BC9F-F273-69F32A1C39B1}"/>
              </a:ext>
            </a:extLst>
          </p:cNvPr>
          <p:cNvSpPr>
            <a:spLocks noGrp="1"/>
          </p:cNvSpPr>
          <p:nvPr>
            <p:ph idx="1"/>
          </p:nvPr>
        </p:nvSpPr>
        <p:spPr/>
        <p:txBody>
          <a:bodyPr>
            <a:normAutofit fontScale="92500"/>
          </a:bodyPr>
          <a:lstStyle/>
          <a:p>
            <a:pPr marL="0" indent="0" eaLnBrk="1" hangingPunct="1">
              <a:spcBef>
                <a:spcPct val="0"/>
              </a:spcBef>
              <a:buFontTx/>
              <a:buNone/>
            </a:pPr>
            <a:r>
              <a:rPr lang="pt-BR" altLang="pt-BR" sz="2800" dirty="0">
                <a:latin typeface="Arial" panose="020B0604020202020204" pitchFamily="34" charset="0"/>
              </a:rPr>
              <a:t>Resolução 23.610, de 18 de dezembro de 2019 alterada em 2021.</a:t>
            </a:r>
          </a:p>
          <a:p>
            <a:pPr marL="0" indent="0"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Art. 3º-A. Considera-se propaganda antecipada passível de multa aquela divulgada extemporaneamente cuja mensagem contenha pedido explícito de voto, ou que veicule conteúdo eleitoral em local vedado ou por meio, forma ou instrumento proscrito no período de campanha. (Incluído pela Resolução nº 23.671/2021).</a:t>
            </a: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dirty="0"/>
              <a:t>Parágrafo único. O pedido explícito de voto </a:t>
            </a:r>
            <a:r>
              <a:rPr lang="pt-BR" dirty="0">
                <a:solidFill>
                  <a:srgbClr val="0070C0"/>
                </a:solidFill>
              </a:rPr>
              <a:t>não se limita ao uso da locução “vote em”</a:t>
            </a:r>
            <a:r>
              <a:rPr lang="pt-BR" dirty="0"/>
              <a:t>, podendo ser inferido de termos e expressões que transmitam o mesmo conteúdo. (Incluído pela Resolução nº 23.732/2024)</a:t>
            </a:r>
          </a:p>
        </p:txBody>
      </p:sp>
    </p:spTree>
    <p:extLst>
      <p:ext uri="{BB962C8B-B14F-4D97-AF65-F5344CB8AC3E}">
        <p14:creationId xmlns:p14="http://schemas.microsoft.com/office/powerpoint/2010/main" val="200329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IMPULSIONAMENTO DE CONTEÚDO</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fontScale="70000" lnSpcReduction="20000"/>
          </a:bodyPr>
          <a:lstStyle/>
          <a:p>
            <a:pPr marL="0" indent="0" eaLnBrk="1" hangingPunct="1">
              <a:spcBef>
                <a:spcPct val="0"/>
              </a:spcBef>
              <a:buFontTx/>
              <a:buNone/>
            </a:pPr>
            <a:r>
              <a:rPr lang="pt-BR" altLang="pt-BR" sz="3400" dirty="0">
                <a:latin typeface="Arial" panose="020B0604020202020204" pitchFamily="34" charset="0"/>
              </a:rPr>
              <a:t>Resolução 23.610, de 18 de dezembro de 2019 alterada em 2024.</a:t>
            </a:r>
          </a:p>
          <a:p>
            <a:pPr marL="0" indent="0"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sz="3100" dirty="0">
                <a:latin typeface="Arial" panose="020B0604020202020204" pitchFamily="34" charset="0"/>
              </a:rPr>
              <a:t>Art. 3º-B. O impulsionamento pago de conteúdo político-eleitoral relacionado aos atos previstos no caput e nos incisos do art. 3º desta Resolução somente é permitido durante a pré-campanha quando cumpridos cumulativamente os seguintes requisitos: (Redação dada pela Resolução nº 23.732/2024).</a:t>
            </a:r>
          </a:p>
          <a:p>
            <a:pPr marL="0" indent="0" algn="just" eaLnBrk="1" hangingPunct="1">
              <a:spcBef>
                <a:spcPct val="0"/>
              </a:spcBef>
              <a:buFontTx/>
              <a:buNone/>
            </a:pPr>
            <a:endParaRPr lang="pt-BR" altLang="pt-BR" sz="3100" dirty="0">
              <a:latin typeface="Arial" panose="020B0604020202020204" pitchFamily="34" charset="0"/>
            </a:endParaRPr>
          </a:p>
          <a:p>
            <a:pPr marL="0" indent="0" algn="just" eaLnBrk="1" hangingPunct="1">
              <a:spcBef>
                <a:spcPct val="0"/>
              </a:spcBef>
              <a:buFontTx/>
              <a:buNone/>
            </a:pPr>
            <a:r>
              <a:rPr lang="pt-BR" altLang="pt-BR" sz="3100" dirty="0" err="1">
                <a:latin typeface="Arial" panose="020B0604020202020204" pitchFamily="34" charset="0"/>
              </a:rPr>
              <a:t>I</a:t>
            </a:r>
            <a:r>
              <a:rPr lang="pt-BR" altLang="pt-BR" sz="3100" dirty="0">
                <a:latin typeface="Arial" panose="020B0604020202020204" pitchFamily="34" charset="0"/>
              </a:rPr>
              <a:t> - o serviço seja contratado por partido político ou pela pessoa natural que pretenda se candidatar diretamente com o provedor de aplicação;</a:t>
            </a:r>
          </a:p>
          <a:p>
            <a:pPr marL="0" indent="0" algn="just" eaLnBrk="1" hangingPunct="1">
              <a:spcBef>
                <a:spcPct val="0"/>
              </a:spcBef>
              <a:buFontTx/>
              <a:buNone/>
            </a:pPr>
            <a:endParaRPr lang="pt-BR" altLang="pt-BR" sz="3100" dirty="0">
              <a:latin typeface="Arial" panose="020B0604020202020204" pitchFamily="34" charset="0"/>
            </a:endParaRPr>
          </a:p>
          <a:p>
            <a:pPr marL="0" indent="0" algn="just" eaLnBrk="1" hangingPunct="1">
              <a:spcBef>
                <a:spcPct val="0"/>
              </a:spcBef>
              <a:buFontTx/>
              <a:buNone/>
            </a:pPr>
            <a:r>
              <a:rPr lang="pt-BR" altLang="pt-BR" sz="3100" dirty="0">
                <a:latin typeface="Arial" panose="020B0604020202020204" pitchFamily="34" charset="0"/>
              </a:rPr>
              <a:t>II - não haja pedido explícito de voto; </a:t>
            </a:r>
          </a:p>
          <a:p>
            <a:pPr marL="0" indent="0" algn="just" eaLnBrk="1" hangingPunct="1">
              <a:spcBef>
                <a:spcPct val="0"/>
              </a:spcBef>
              <a:buFontTx/>
              <a:buNone/>
            </a:pPr>
            <a:endParaRPr lang="pt-BR" altLang="pt-BR" sz="3100" dirty="0">
              <a:latin typeface="Arial" panose="020B0604020202020204" pitchFamily="34" charset="0"/>
            </a:endParaRPr>
          </a:p>
          <a:p>
            <a:pPr marL="0" indent="0" algn="just" eaLnBrk="1" hangingPunct="1">
              <a:spcBef>
                <a:spcPct val="0"/>
              </a:spcBef>
              <a:buFontTx/>
              <a:buNone/>
            </a:pPr>
            <a:r>
              <a:rPr lang="pt-BR" altLang="pt-BR" sz="3100" dirty="0">
                <a:latin typeface="Arial" panose="020B0604020202020204" pitchFamily="34" charset="0"/>
              </a:rPr>
              <a:t>III - os gastos sejam moderados, proporcionais e transparentes; </a:t>
            </a:r>
          </a:p>
          <a:p>
            <a:pPr marL="0" indent="0" algn="just" eaLnBrk="1" hangingPunct="1">
              <a:spcBef>
                <a:spcPct val="0"/>
              </a:spcBef>
              <a:buFontTx/>
              <a:buNone/>
            </a:pPr>
            <a:endParaRPr lang="pt-BR" altLang="pt-BR" sz="3100" dirty="0">
              <a:latin typeface="Arial" panose="020B0604020202020204" pitchFamily="34" charset="0"/>
            </a:endParaRPr>
          </a:p>
          <a:p>
            <a:pPr marL="0" indent="0" algn="just" eaLnBrk="1" hangingPunct="1">
              <a:spcBef>
                <a:spcPct val="0"/>
              </a:spcBef>
              <a:buFontTx/>
              <a:buNone/>
            </a:pPr>
            <a:r>
              <a:rPr lang="pt-BR" altLang="pt-BR" sz="3100" dirty="0">
                <a:latin typeface="Arial" panose="020B0604020202020204" pitchFamily="34" charset="0"/>
              </a:rPr>
              <a:t>IV - sejam observadas as regras aplicáveis ao impulsionamento durante a campanha.</a:t>
            </a:r>
          </a:p>
        </p:txBody>
      </p:sp>
    </p:spTree>
    <p:extLst>
      <p:ext uri="{BB962C8B-B14F-4D97-AF65-F5344CB8AC3E}">
        <p14:creationId xmlns:p14="http://schemas.microsoft.com/office/powerpoint/2010/main" val="185951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NA VÉSPERA DAS ELEIÇÕES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eaLnBrk="1" hangingPunct="1">
              <a:spcBef>
                <a:spcPct val="0"/>
              </a:spcBef>
              <a:buFontTx/>
              <a:buNone/>
            </a:pPr>
            <a:r>
              <a:rPr lang="pt-BR" altLang="pt-BR" sz="2800" dirty="0">
                <a:latin typeface="Arial" panose="020B0604020202020204" pitchFamily="34" charset="0"/>
              </a:rPr>
              <a:t>Resolução 23.610, de 18 de dezembro de 2019 alterada em 2024.</a:t>
            </a:r>
          </a:p>
          <a:p>
            <a:pPr marL="0" indent="0"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 11. É vedada, desde 48 (quarenta e oito) horas antes até 24 (vinte e quatro) horas depois da eleição, a circulação paga ou impulsionada de propaganda eleitoral na internet, </a:t>
            </a:r>
            <a:r>
              <a:rPr lang="pt-BR" altLang="pt-BR" sz="2800" dirty="0">
                <a:solidFill>
                  <a:srgbClr val="0070C0"/>
                </a:solidFill>
                <a:latin typeface="Arial" panose="020B0604020202020204" pitchFamily="34" charset="0"/>
              </a:rPr>
              <a:t>mesmo se a contratação tiver sido realizada antes desse prazo,</a:t>
            </a:r>
            <a:r>
              <a:rPr lang="pt-BR" altLang="pt-BR" sz="2800" dirty="0">
                <a:latin typeface="Arial" panose="020B0604020202020204" pitchFamily="34" charset="0"/>
              </a:rPr>
              <a:t> cabendo ao provedor de aplicação, que comercializa o impulsionamento, realizar o desligamento da veiculação de propaganda eleitoral. (Incluído pela Resolução nº 23.732/2024)</a:t>
            </a:r>
            <a:endParaRPr lang="pt-BR" dirty="0"/>
          </a:p>
        </p:txBody>
      </p:sp>
    </p:spTree>
    <p:extLst>
      <p:ext uri="{BB962C8B-B14F-4D97-AF65-F5344CB8AC3E}">
        <p14:creationId xmlns:p14="http://schemas.microsoft.com/office/powerpoint/2010/main" val="290384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NA VÉSPERA DAS ELEIÇÕES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eaLnBrk="1" hangingPunct="1">
              <a:spcBef>
                <a:spcPct val="0"/>
              </a:spcBef>
              <a:buFontTx/>
              <a:buNone/>
            </a:pPr>
            <a:r>
              <a:rPr lang="pt-BR" altLang="pt-BR" sz="2800" dirty="0">
                <a:latin typeface="Arial" panose="020B0604020202020204" pitchFamily="34" charset="0"/>
              </a:rPr>
              <a:t>Resolução 23.610, de 18 de dezembro de 2019 alterada em 2021.</a:t>
            </a:r>
          </a:p>
          <a:p>
            <a:pPr marL="0" indent="0"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Parágrafo único. A vedação constante do </a:t>
            </a:r>
            <a:r>
              <a:rPr lang="pt-BR" altLang="pt-BR" sz="2800" i="1" dirty="0">
                <a:latin typeface="Arial" panose="020B0604020202020204" pitchFamily="34" charset="0"/>
              </a:rPr>
              <a:t>caput</a:t>
            </a:r>
            <a:r>
              <a:rPr lang="pt-BR" altLang="pt-BR" sz="2800" dirty="0">
                <a:latin typeface="Arial" panose="020B0604020202020204" pitchFamily="34" charset="0"/>
              </a:rPr>
              <a:t> deste artigo não se aplica à propaganda eleitoral veiculada gratuitamente na Internet, em sítio eleitoral, em blog, em sítio interativo ou social, ou em outros meios eletrônicos de comunicação da candidata ou candidato, ou no sítio do partido, federação ou coligação, nas formas previstas no art. 57-B da Lei nº 9.504/1997 (Lei nº 12.034/2009, art. 7º), observado o disposto no art. 87, IV, desta Resolução. (Redação dada pela Resolução nº 23.671/2021)</a:t>
            </a:r>
            <a:endParaRPr lang="pt-BR" dirty="0"/>
          </a:p>
        </p:txBody>
      </p:sp>
    </p:spTree>
    <p:extLst>
      <p:ext uri="{BB962C8B-B14F-4D97-AF65-F5344CB8AC3E}">
        <p14:creationId xmlns:p14="http://schemas.microsoft.com/office/powerpoint/2010/main" val="338015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NA VÉSPERA DAS ELEIÇÕES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eaLnBrk="1" hangingPunct="1">
              <a:spcBef>
                <a:spcPct val="0"/>
              </a:spcBef>
              <a:buFontTx/>
              <a:buNone/>
            </a:pPr>
            <a:r>
              <a:rPr lang="pt-BR" altLang="pt-BR" sz="2800" dirty="0">
                <a:latin typeface="Arial" panose="020B0604020202020204" pitchFamily="34" charset="0"/>
              </a:rPr>
              <a:t>Resolução 23.610, de 18 de dezembro de 2019 alterada em 2021.</a:t>
            </a:r>
          </a:p>
          <a:p>
            <a:pPr marL="0" indent="0"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Art. 5º-A As manifestações favoráveis e contrárias às questões submetidas às consultas populares nos termos do § 12 do art. 14 da Constituição Federal ocorrerão durante as campanhas eleitorais, sem a utilização de propaganda gratuita no rádio e na televisão, observado, no mais, o disposto na resolução do Tribunal Superior Eleitoral que estabelece diretrizes para a realização de consultas populares.</a:t>
            </a:r>
            <a:endParaRPr lang="pt-BR" dirty="0"/>
          </a:p>
        </p:txBody>
      </p:sp>
    </p:spTree>
    <p:extLst>
      <p:ext uri="{BB962C8B-B14F-4D97-AF65-F5344CB8AC3E}">
        <p14:creationId xmlns:p14="http://schemas.microsoft.com/office/powerpoint/2010/main" val="10262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PODER DE POLÍCIA</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eaLnBrk="1" hangingPunct="1">
              <a:spcBef>
                <a:spcPct val="0"/>
              </a:spcBef>
              <a:buFontTx/>
              <a:buNone/>
            </a:pPr>
            <a:r>
              <a:rPr lang="pt-BR" altLang="pt-BR" sz="2800" dirty="0">
                <a:latin typeface="Arial" panose="020B0604020202020204" pitchFamily="34" charset="0"/>
              </a:rPr>
              <a:t>Resolução 23.610, de 18 de dezembro de 2019 alterada em 2021.</a:t>
            </a:r>
          </a:p>
          <a:p>
            <a:pPr marL="0" indent="0"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Art. 7º O juízo eleitoral com atribuições fixadas na forma do art. 8º desta Resolução somente poderá determinar a imediata retirada de conteúdo na internet que, em sua forma ou meio de veiculação, esteja em desacordo com o disposto nesta Resolução.</a:t>
            </a:r>
            <a:endParaRPr lang="pt-BR" dirty="0"/>
          </a:p>
        </p:txBody>
      </p:sp>
    </p:spTree>
    <p:extLst>
      <p:ext uri="{BB962C8B-B14F-4D97-AF65-F5344CB8AC3E}">
        <p14:creationId xmlns:p14="http://schemas.microsoft.com/office/powerpoint/2010/main" val="184355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PODER DE POLÍCIA</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eaLnBrk="1" hangingPunct="1">
              <a:spcBef>
                <a:spcPct val="0"/>
              </a:spcBef>
              <a:buFontTx/>
              <a:buNone/>
            </a:pPr>
            <a:r>
              <a:rPr lang="pt-BR" altLang="pt-BR" sz="2800" dirty="0">
                <a:latin typeface="Arial" panose="020B0604020202020204" pitchFamily="34" charset="0"/>
              </a:rPr>
              <a:t>Resolução 23.610, de 18 de dezembro de 2019 alterada em 2021.</a:t>
            </a:r>
          </a:p>
          <a:p>
            <a:pPr marL="0" indent="0"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 2º Na hipótese prevista no § 1º deste artigo, eventual notícia de irregularidade deverá ser encaminhada ao Ministério Público Eleitoral.</a:t>
            </a:r>
            <a:endParaRPr lang="pt-BR" dirty="0"/>
          </a:p>
        </p:txBody>
      </p:sp>
    </p:spTree>
    <p:extLst>
      <p:ext uri="{BB962C8B-B14F-4D97-AF65-F5344CB8AC3E}">
        <p14:creationId xmlns:p14="http://schemas.microsoft.com/office/powerpoint/2010/main" val="250432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PODER DE POLÍCIA NA INTERNET</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eaLnBrk="1" hangingPunct="1">
              <a:spcBef>
                <a:spcPct val="0"/>
              </a:spcBef>
              <a:buFontTx/>
              <a:buNone/>
            </a:pPr>
            <a:r>
              <a:rPr lang="pt-BR" altLang="pt-BR" sz="2800" dirty="0">
                <a:latin typeface="Arial" panose="020B0604020202020204" pitchFamily="34" charset="0"/>
              </a:rPr>
              <a:t>Art. 8º Para assegurar a unidade e a isonomia no exercício do poder de polícia na internet, este deverá ser exercido:</a:t>
            </a:r>
          </a:p>
          <a:p>
            <a:pPr marL="0" indent="0"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I - nas eleições gerais, por um ou mais juízes designado(s) pelo tribunal eleitoral competente para o exame do registro do candidato alcançado pela propaganda;</a:t>
            </a:r>
          </a:p>
          <a:p>
            <a:pPr marL="0" indent="0" algn="just" eaLnBrk="1" hangingPunct="1">
              <a:spcBef>
                <a:spcPct val="0"/>
              </a:spcBef>
              <a:buFontTx/>
              <a:buNone/>
            </a:pPr>
            <a:endParaRPr lang="pt-BR" dirty="0">
              <a:latin typeface="Arial" panose="020B0604020202020204" pitchFamily="34" charset="0"/>
            </a:endParaRPr>
          </a:p>
          <a:p>
            <a:pPr marL="0" indent="0" algn="just" eaLnBrk="1" hangingPunct="1">
              <a:spcBef>
                <a:spcPct val="0"/>
              </a:spcBef>
              <a:buFontTx/>
              <a:buNone/>
            </a:pPr>
            <a:endParaRPr lang="pt-BR" dirty="0"/>
          </a:p>
        </p:txBody>
      </p:sp>
      <p:pic>
        <p:nvPicPr>
          <p:cNvPr id="4" name="Picture 2">
            <a:extLst>
              <a:ext uri="{FF2B5EF4-FFF2-40B4-BE49-F238E27FC236}">
                <a16:creationId xmlns:a16="http://schemas.microsoft.com/office/drawing/2014/main" id="{CE76C774-600D-847F-BCD9-C172C6689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987" y="314797"/>
            <a:ext cx="773723" cy="104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DESINFORMAÇÃO</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 9º A utilização, na propaganda eleitoral, de qualquer modalidade de conteúdo, inclusive veiculado por terceiros, pressupõe que a candidata, o candidato, o partido, a federação ou a coligação </a:t>
            </a:r>
            <a:r>
              <a:rPr lang="pt-BR" altLang="pt-BR" sz="2800" dirty="0">
                <a:solidFill>
                  <a:srgbClr val="0070C0"/>
                </a:solidFill>
                <a:latin typeface="Arial" panose="020B0604020202020204" pitchFamily="34" charset="0"/>
              </a:rPr>
              <a:t>tenha verificado a presença de elementos que permitam concluir, com razoável segurança, pela fidedignidade da informação</a:t>
            </a:r>
            <a:r>
              <a:rPr lang="pt-BR" altLang="pt-BR" sz="2800" b="1" dirty="0">
                <a:latin typeface="Arial" panose="020B0604020202020204" pitchFamily="34" charset="0"/>
              </a:rPr>
              <a:t>,</a:t>
            </a:r>
            <a:r>
              <a:rPr lang="pt-BR" altLang="pt-BR" sz="2800" dirty="0">
                <a:latin typeface="Arial" panose="020B0604020202020204" pitchFamily="34" charset="0"/>
              </a:rPr>
              <a:t> sujeitando-se as pessoas responsáveis ao disposto no art. 58 da Lei nº 9.504/1997 (Direito de Resposta), sem prejuízo de eventual responsabilidade penal. (Redação dada pela Resolução nº 23.671/2021)</a:t>
            </a:r>
          </a:p>
          <a:p>
            <a:pPr marL="0" indent="0" algn="just" eaLnBrk="1" hangingPunct="1">
              <a:spcBef>
                <a:spcPct val="0"/>
              </a:spcBef>
              <a:buFontTx/>
              <a:buNone/>
            </a:pPr>
            <a:endParaRPr lang="pt-BR" dirty="0">
              <a:latin typeface="Arial" panose="020B0604020202020204" pitchFamily="34" charset="0"/>
            </a:endParaRPr>
          </a:p>
          <a:p>
            <a:pPr marL="0" indent="0" algn="just" eaLnBrk="1" hangingPunct="1">
              <a:spcBef>
                <a:spcPct val="0"/>
              </a:spcBef>
              <a:buFontTx/>
              <a:buNone/>
            </a:pPr>
            <a:endParaRPr lang="pt-BR" dirty="0"/>
          </a:p>
        </p:txBody>
      </p:sp>
    </p:spTree>
    <p:extLst>
      <p:ext uri="{BB962C8B-B14F-4D97-AF65-F5344CB8AC3E}">
        <p14:creationId xmlns:p14="http://schemas.microsoft.com/office/powerpoint/2010/main" val="186297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m 9">
            <a:extLst>
              <a:ext uri="{FF2B5EF4-FFF2-40B4-BE49-F238E27FC236}">
                <a16:creationId xmlns:a16="http://schemas.microsoft.com/office/drawing/2014/main" id="{7A2185C1-E1DE-866E-50C7-E687C9095F9F}"/>
              </a:ext>
            </a:extLst>
          </p:cNvPr>
          <p:cNvPicPr>
            <a:picLocks noChangeAspect="1"/>
          </p:cNvPicPr>
          <p:nvPr/>
        </p:nvPicPr>
        <p:blipFill rotWithShape="1">
          <a:blip r:embed="rId2"/>
          <a:srcRect t="550" b="15187"/>
          <a:stretch/>
        </p:blipFill>
        <p:spPr>
          <a:xfrm>
            <a:off x="4038599" y="10"/>
            <a:ext cx="8160026" cy="6875809"/>
          </a:xfrm>
          <a:prstGeom prst="rect">
            <a:avLst/>
          </a:prstGeom>
        </p:spPr>
      </p:pic>
      <p:sp>
        <p:nvSpPr>
          <p:cNvPr id="37" name="Freeform: Shape 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115417" y="419383"/>
            <a:ext cx="3805628" cy="531965"/>
          </a:xfrm>
        </p:spPr>
        <p:txBody>
          <a:bodyPr vert="horz" lIns="91440" tIns="45720" rIns="91440" bIns="45720" rtlCol="0" anchor="t">
            <a:normAutofit/>
          </a:bodyPr>
          <a:lstStyle/>
          <a:p>
            <a:pPr algn="r"/>
            <a:r>
              <a:rPr lang="en-US" sz="2400" b="1" dirty="0" err="1">
                <a:solidFill>
                  <a:srgbClr val="FFFFFF"/>
                </a:solidFill>
              </a:rPr>
              <a:t>Prof.Dr.Rogério</a:t>
            </a:r>
            <a:r>
              <a:rPr lang="en-US" sz="2400" b="1" dirty="0">
                <a:solidFill>
                  <a:srgbClr val="FFFFFF"/>
                </a:solidFill>
              </a:rPr>
              <a:t> Carlos Born</a:t>
            </a:r>
          </a:p>
        </p:txBody>
      </p:sp>
      <p:sp>
        <p:nvSpPr>
          <p:cNvPr id="11" name="CaixaDeTexto 10">
            <a:extLst>
              <a:ext uri="{FF2B5EF4-FFF2-40B4-BE49-F238E27FC236}">
                <a16:creationId xmlns:a16="http://schemas.microsoft.com/office/drawing/2014/main" id="{88B5E522-9BB6-C580-37C8-7900FD424380}"/>
              </a:ext>
            </a:extLst>
          </p:cNvPr>
          <p:cNvSpPr txBox="1"/>
          <p:nvPr/>
        </p:nvSpPr>
        <p:spPr>
          <a:xfrm>
            <a:off x="152400" y="2502125"/>
            <a:ext cx="3810323"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Doutor e Mestre em Direito Constitucional na Linha de Direitos Fundamentais e Democracia.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400"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Pós-doutorando</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em Direito Empresarial e Cidadania.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Especialista em Direito e Processo Eleitoral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Graduado em Direito, Ciência Política, Relações Internacionais e Jornalismo.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Professor Universitário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Servidor do TRE-PR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Comentarista de Economia Política na Rede Record News – Flórida, EUA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Autor de diversas obras de Direito Eleitoral</a:t>
            </a:r>
          </a:p>
        </p:txBody>
      </p:sp>
      <p:pic>
        <p:nvPicPr>
          <p:cNvPr id="5128" name="Picture 8" descr="Stunning-Instagram-Logo-Vector-Free-Download-43-For-New-Logo-with-Instagram- Logo-Vector-Free-Download | The Sustainable Angle | Future Fabrics Expo">
            <a:extLst>
              <a:ext uri="{FF2B5EF4-FFF2-40B4-BE49-F238E27FC236}">
                <a16:creationId xmlns:a16="http://schemas.microsoft.com/office/drawing/2014/main" id="{EB1AD128-6263-A781-0675-FE45A5644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796" y="1128644"/>
            <a:ext cx="529820" cy="52982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2">
            <a:extLst>
              <a:ext uri="{FF2B5EF4-FFF2-40B4-BE49-F238E27FC236}">
                <a16:creationId xmlns:a16="http://schemas.microsoft.com/office/drawing/2014/main" id="{7BD6E8D8-A662-75B8-158B-3955C787C4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Imagem 17">
            <a:extLst>
              <a:ext uri="{FF2B5EF4-FFF2-40B4-BE49-F238E27FC236}">
                <a16:creationId xmlns:a16="http://schemas.microsoft.com/office/drawing/2014/main" id="{17B0C4F7-156B-43BD-5CCE-E1C3CFDEE624}"/>
              </a:ext>
            </a:extLst>
          </p:cNvPr>
          <p:cNvPicPr>
            <a:picLocks noChangeAspect="1"/>
          </p:cNvPicPr>
          <p:nvPr/>
        </p:nvPicPr>
        <p:blipFill>
          <a:blip r:embed="rId4"/>
          <a:stretch>
            <a:fillRect/>
          </a:stretch>
        </p:blipFill>
        <p:spPr>
          <a:xfrm>
            <a:off x="2440169" y="1128911"/>
            <a:ext cx="540514" cy="540514"/>
          </a:xfrm>
          <a:prstGeom prst="rect">
            <a:avLst/>
          </a:prstGeom>
        </p:spPr>
      </p:pic>
      <p:pic>
        <p:nvPicPr>
          <p:cNvPr id="5158" name="Picture 38" descr="LinkedIn | São Paulo SP">
            <a:extLst>
              <a:ext uri="{FF2B5EF4-FFF2-40B4-BE49-F238E27FC236}">
                <a16:creationId xmlns:a16="http://schemas.microsoft.com/office/drawing/2014/main" id="{E1403FF4-8A8A-8F72-0F90-66C7856AE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278" y="1128644"/>
            <a:ext cx="531965" cy="531965"/>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40">
            <a:extLst>
              <a:ext uri="{FF2B5EF4-FFF2-40B4-BE49-F238E27FC236}">
                <a16:creationId xmlns:a16="http://schemas.microsoft.com/office/drawing/2014/main" id="{C27916F3-E90C-2E39-277D-C446FC83EBC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utoShape 42" descr="Figurinha sem etiqueta">
            <a:extLst>
              <a:ext uri="{FF2B5EF4-FFF2-40B4-BE49-F238E27FC236}">
                <a16:creationId xmlns:a16="http://schemas.microsoft.com/office/drawing/2014/main" id="{1AF91857-B3C4-790D-093B-06C58354914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AutoShape 44" descr="Figurinha sem etiqueta">
            <a:extLst>
              <a:ext uri="{FF2B5EF4-FFF2-40B4-BE49-F238E27FC236}">
                <a16:creationId xmlns:a16="http://schemas.microsoft.com/office/drawing/2014/main" id="{C0643B0F-0A04-3F9F-9D5F-161B827A5103}"/>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Imagem 27">
            <a:extLst>
              <a:ext uri="{FF2B5EF4-FFF2-40B4-BE49-F238E27FC236}">
                <a16:creationId xmlns:a16="http://schemas.microsoft.com/office/drawing/2014/main" id="{74FEE83D-0262-5D33-EE9C-E44E8431F3C7}"/>
              </a:ext>
            </a:extLst>
          </p:cNvPr>
          <p:cNvPicPr>
            <a:picLocks noChangeAspect="1"/>
          </p:cNvPicPr>
          <p:nvPr/>
        </p:nvPicPr>
        <p:blipFill>
          <a:blip r:embed="rId6"/>
          <a:stretch>
            <a:fillRect/>
          </a:stretch>
        </p:blipFill>
        <p:spPr>
          <a:xfrm>
            <a:off x="3205825" y="1081769"/>
            <a:ext cx="623569" cy="623569"/>
          </a:xfrm>
          <a:prstGeom prst="rect">
            <a:avLst/>
          </a:prstGeom>
        </p:spPr>
      </p:pic>
      <p:sp>
        <p:nvSpPr>
          <p:cNvPr id="29" name="CaixaDeTexto 28">
            <a:extLst>
              <a:ext uri="{FF2B5EF4-FFF2-40B4-BE49-F238E27FC236}">
                <a16:creationId xmlns:a16="http://schemas.microsoft.com/office/drawing/2014/main" id="{8E49C42A-7B38-DD3E-B508-75DE68E25138}"/>
              </a:ext>
            </a:extLst>
          </p:cNvPr>
          <p:cNvSpPr txBox="1"/>
          <p:nvPr/>
        </p:nvSpPr>
        <p:spPr>
          <a:xfrm>
            <a:off x="826950" y="1918316"/>
            <a:ext cx="20638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FFFF00"/>
                </a:solidFill>
                <a:effectLst/>
                <a:uLnTx/>
                <a:uFillTx/>
                <a:latin typeface="Calibri" panose="020F0502020204030204"/>
                <a:ea typeface="+mn-ea"/>
                <a:cs typeface="+mn-cs"/>
              </a:rPr>
              <a:t>@</a:t>
            </a:r>
            <a:r>
              <a:rPr kumimoji="0" lang="pt-BR" sz="1800" b="0" i="0" u="none" strike="noStrike" kern="1200" cap="none" spc="0" normalizeH="0" baseline="0" noProof="0" dirty="0" err="1">
                <a:ln>
                  <a:noFill/>
                </a:ln>
                <a:solidFill>
                  <a:srgbClr val="FFFF00"/>
                </a:solidFill>
                <a:effectLst/>
                <a:uLnTx/>
                <a:uFillTx/>
                <a:latin typeface="Calibri" panose="020F0502020204030204"/>
                <a:ea typeface="+mn-ea"/>
                <a:cs typeface="+mn-cs"/>
              </a:rPr>
              <a:t>rogeriocarlosborn</a:t>
            </a:r>
            <a:endParaRPr kumimoji="0" lang="pt-BR"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2" name="CaixaDeTexto 31">
            <a:extLst>
              <a:ext uri="{FF2B5EF4-FFF2-40B4-BE49-F238E27FC236}">
                <a16:creationId xmlns:a16="http://schemas.microsoft.com/office/drawing/2014/main" id="{4BB91FBF-53B2-93E1-46E1-1E9500269D97}"/>
              </a:ext>
            </a:extLst>
          </p:cNvPr>
          <p:cNvSpPr txBox="1"/>
          <p:nvPr/>
        </p:nvSpPr>
        <p:spPr>
          <a:xfrm>
            <a:off x="3305908" y="229303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 name="Imagem 39">
            <a:extLst>
              <a:ext uri="{FF2B5EF4-FFF2-40B4-BE49-F238E27FC236}">
                <a16:creationId xmlns:a16="http://schemas.microsoft.com/office/drawing/2014/main" id="{56E92064-3AAE-F625-F16A-74B03457BD69}"/>
              </a:ext>
            </a:extLst>
          </p:cNvPr>
          <p:cNvPicPr>
            <a:picLocks noChangeAspect="1"/>
          </p:cNvPicPr>
          <p:nvPr/>
        </p:nvPicPr>
        <p:blipFill>
          <a:blip r:embed="rId7"/>
          <a:stretch>
            <a:fillRect/>
          </a:stretch>
        </p:blipFill>
        <p:spPr>
          <a:xfrm>
            <a:off x="170863" y="1128645"/>
            <a:ext cx="531965" cy="531965"/>
          </a:xfrm>
          <a:prstGeom prst="rect">
            <a:avLst/>
          </a:prstGeom>
        </p:spPr>
      </p:pic>
    </p:spTree>
    <p:extLst>
      <p:ext uri="{BB962C8B-B14F-4D97-AF65-F5344CB8AC3E}">
        <p14:creationId xmlns:p14="http://schemas.microsoft.com/office/powerpoint/2010/main" val="702122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DESINFORMAÇÃO</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 9º-A. É vedada a divulgação ou compartilhamento de fatos sabidamente inverídicos ou gravemente descontextualizados que </a:t>
            </a:r>
            <a:r>
              <a:rPr lang="pt-BR" altLang="pt-BR" sz="2800" dirty="0">
                <a:solidFill>
                  <a:srgbClr val="0070C0"/>
                </a:solidFill>
                <a:latin typeface="Arial" panose="020B0604020202020204" pitchFamily="34" charset="0"/>
              </a:rPr>
              <a:t>atinja a integridade do processo eleitoral, inclusive os processos de votação, apuração e totalização de votos, devendo o juízo eleitoral, a requerimento do Ministério Público</a:t>
            </a:r>
            <a:r>
              <a:rPr lang="pt-BR" altLang="pt-BR" sz="2800" b="1" dirty="0">
                <a:latin typeface="Arial" panose="020B0604020202020204" pitchFamily="34" charset="0"/>
              </a:rPr>
              <a:t>,</a:t>
            </a:r>
            <a:r>
              <a:rPr lang="pt-BR" altLang="pt-BR" sz="2800" dirty="0">
                <a:latin typeface="Arial" panose="020B0604020202020204" pitchFamily="34" charset="0"/>
              </a:rPr>
              <a:t> determinar a cessação do ilícito, sem prejuízo da apuração de responsabilidade penal, abuso de poder e uso indevido dos meios de comunicação. (Incluído pela Resolução nº 23.671/2021)</a:t>
            </a:r>
          </a:p>
          <a:p>
            <a:pPr marL="0" indent="0" algn="just" eaLnBrk="1" hangingPunct="1">
              <a:spcBef>
                <a:spcPct val="0"/>
              </a:spcBef>
              <a:buFontTx/>
              <a:buNone/>
            </a:pPr>
            <a:endParaRPr lang="pt-BR" dirty="0">
              <a:latin typeface="Arial" panose="020B0604020202020204" pitchFamily="34" charset="0"/>
            </a:endParaRPr>
          </a:p>
          <a:p>
            <a:pPr marL="0" indent="0" algn="just" eaLnBrk="1" hangingPunct="1">
              <a:spcBef>
                <a:spcPct val="0"/>
              </a:spcBef>
              <a:buFontTx/>
              <a:buNone/>
            </a:pPr>
            <a:endParaRPr lang="pt-BR" dirty="0"/>
          </a:p>
        </p:txBody>
      </p:sp>
    </p:spTree>
    <p:extLst>
      <p:ext uri="{BB962C8B-B14F-4D97-AF65-F5344CB8AC3E}">
        <p14:creationId xmlns:p14="http://schemas.microsoft.com/office/powerpoint/2010/main" val="44701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A5CBD6-1B4A-6B3A-3947-9070AB151F7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36EDA21-1232-41BA-5C58-B55916A82FA5}"/>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01979DCB-4171-E36B-646E-C3B7101754AA}"/>
              </a:ext>
            </a:extLst>
          </p:cNvPr>
          <p:cNvSpPr>
            <a:spLocks noGrp="1"/>
          </p:cNvSpPr>
          <p:nvPr>
            <p:ph idx="1"/>
          </p:nvPr>
        </p:nvSpPr>
        <p:spPr>
          <a:xfrm>
            <a:off x="838200" y="1617281"/>
            <a:ext cx="10515600" cy="4351338"/>
          </a:xfrm>
        </p:spPr>
        <p:txBody>
          <a:bodyPr>
            <a:normAutofit fontScale="92500" lnSpcReduction="10000"/>
          </a:bodyPr>
          <a:lstStyle/>
          <a:p>
            <a:pPr marL="0" indent="0" algn="just" eaLnBrk="1" hangingPunct="1">
              <a:lnSpc>
                <a:spcPct val="120000"/>
              </a:lnSpc>
              <a:spcBef>
                <a:spcPct val="0"/>
              </a:spcBef>
              <a:buFontTx/>
              <a:buNone/>
            </a:pPr>
            <a:r>
              <a:rPr lang="pt-BR" altLang="pt-BR" dirty="0">
                <a:latin typeface="Arial" panose="020B0604020202020204" pitchFamily="34" charset="0"/>
              </a:rPr>
              <a:t>Resolução 23.610/2019, atualizada pela </a:t>
            </a:r>
            <a:r>
              <a:rPr lang="pt-BR" altLang="pt-BR" sz="2800" dirty="0">
                <a:latin typeface="Arial" panose="020B0604020202020204" pitchFamily="34" charset="0"/>
              </a:rPr>
              <a:t>23.732/2024</a:t>
            </a:r>
            <a:endParaRPr lang="pt-BR" altLang="pt-BR" dirty="0">
              <a:latin typeface="Arial" panose="020B0604020202020204" pitchFamily="34" charset="0"/>
            </a:endParaRPr>
          </a:p>
          <a:p>
            <a:pPr marL="0" indent="0" algn="just" eaLnBrk="1" hangingPunct="1">
              <a:lnSpc>
                <a:spcPct val="120000"/>
              </a:lnSpc>
              <a:spcBef>
                <a:spcPct val="0"/>
              </a:spcBef>
              <a:buFontTx/>
              <a:buNone/>
            </a:pPr>
            <a:endParaRPr lang="pt-BR" altLang="pt-BR" sz="2800" dirty="0">
              <a:latin typeface="Arial" panose="020B0604020202020204" pitchFamily="34" charset="0"/>
            </a:endParaRPr>
          </a:p>
          <a:p>
            <a:pPr marL="0" indent="0" algn="just" eaLnBrk="1" hangingPunct="1">
              <a:lnSpc>
                <a:spcPct val="120000"/>
              </a:lnSpc>
              <a:spcBef>
                <a:spcPct val="0"/>
              </a:spcBef>
              <a:buFontTx/>
              <a:buNone/>
            </a:pPr>
            <a:r>
              <a:rPr lang="pt-BR" altLang="pt-BR" sz="2800" dirty="0">
                <a:latin typeface="Arial" panose="020B0604020202020204" pitchFamily="34" charset="0"/>
              </a:rPr>
              <a:t>Art. 9º A utilização, na propaganda eleitoral, de qualquer modalidade de conteúdo, inclusive veiculado por terceiras(os), pressupõe que a candidata, o candidato, o partido, a federação ou a coligação </a:t>
            </a:r>
            <a:r>
              <a:rPr lang="pt-BR" altLang="pt-BR" sz="2800" dirty="0">
                <a:solidFill>
                  <a:srgbClr val="0070C0"/>
                </a:solidFill>
                <a:latin typeface="Arial" panose="020B0604020202020204" pitchFamily="34" charset="0"/>
              </a:rPr>
              <a:t>tenha verificado a presença de elementos que permitam concluir, com razoável segurança, pela fidedignidade da informação,</a:t>
            </a:r>
            <a:r>
              <a:rPr lang="pt-BR" altLang="pt-BR" sz="2800" dirty="0">
                <a:latin typeface="Arial" panose="020B0604020202020204" pitchFamily="34" charset="0"/>
              </a:rPr>
              <a:t> sujeitando-se as pessoas responsáveis ao disposto no art. 58 da Lei nº 9.504/1997 , sem prejuízo de eventual responsabilidade penal. </a:t>
            </a:r>
          </a:p>
          <a:p>
            <a:pPr marL="0" indent="0" algn="just" eaLnBrk="1" hangingPunct="1">
              <a:lnSpc>
                <a:spcPct val="120000"/>
              </a:lnSpc>
              <a:spcBef>
                <a:spcPct val="0"/>
              </a:spcBef>
              <a:buFontTx/>
              <a:buNone/>
            </a:pPr>
            <a:endParaRPr lang="pt-BR" altLang="pt-BR" sz="2800" dirty="0">
              <a:latin typeface="Arial" panose="020B0604020202020204" pitchFamily="34" charset="0"/>
            </a:endParaRPr>
          </a:p>
          <a:p>
            <a:pPr marL="0" indent="0" algn="just" eaLnBrk="1" hangingPunct="1">
              <a:lnSpc>
                <a:spcPct val="120000"/>
              </a:lnSpc>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1977203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A0E1062-1760-34CF-B719-37466EFF358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8711663-C3A6-3AE4-07E8-E8EFAC54A366}"/>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F6CCDB7B-F975-5A27-AB0A-F4C3F9920D50}"/>
              </a:ext>
            </a:extLst>
          </p:cNvPr>
          <p:cNvSpPr>
            <a:spLocks noGrp="1"/>
          </p:cNvSpPr>
          <p:nvPr>
            <p:ph idx="1"/>
          </p:nvPr>
        </p:nvSpPr>
        <p:spPr>
          <a:xfrm>
            <a:off x="838200" y="1617281"/>
            <a:ext cx="10515600" cy="4351338"/>
          </a:xfrm>
        </p:spPr>
        <p:txBody>
          <a:bodyPr>
            <a:normAutofit fontScale="85000" lnSpcReduction="20000"/>
          </a:bodyPr>
          <a:lstStyle/>
          <a:p>
            <a:pPr marL="0" indent="0" algn="just" eaLnBrk="1" hangingPunct="1">
              <a:lnSpc>
                <a:spcPct val="120000"/>
              </a:lnSpc>
              <a:spcBef>
                <a:spcPct val="0"/>
              </a:spcBef>
              <a:buFontTx/>
              <a:buNone/>
            </a:pPr>
            <a:r>
              <a:rPr lang="pt-BR" altLang="pt-BR" sz="2800" dirty="0">
                <a:latin typeface="Arial" panose="020B0604020202020204" pitchFamily="34" charset="0"/>
              </a:rPr>
              <a:t>§ 1º A </a:t>
            </a:r>
            <a:r>
              <a:rPr lang="pt-BR" altLang="pt-BR" sz="2800" dirty="0">
                <a:solidFill>
                  <a:srgbClr val="0070C0"/>
                </a:solidFill>
                <a:latin typeface="Arial" panose="020B0604020202020204" pitchFamily="34" charset="0"/>
              </a:rPr>
              <a:t>classificação de conteúdos </a:t>
            </a:r>
            <a:r>
              <a:rPr lang="pt-BR" altLang="pt-BR" sz="2800" dirty="0">
                <a:latin typeface="Arial" panose="020B0604020202020204" pitchFamily="34" charset="0"/>
              </a:rPr>
              <a:t>pelas agências de verificação de fatos, que tenham firmado termo de cooperação com o Tribunal Superior Eleitoral, será feita de forma independente e sob responsabilidade daquelas. (Incluído pela Resolução nº 23.732/2024)</a:t>
            </a:r>
          </a:p>
          <a:p>
            <a:pPr marL="0" indent="0" algn="just" eaLnBrk="1" hangingPunct="1">
              <a:lnSpc>
                <a:spcPct val="120000"/>
              </a:lnSpc>
              <a:spcBef>
                <a:spcPct val="0"/>
              </a:spcBef>
              <a:buFontTx/>
              <a:buNone/>
            </a:pPr>
            <a:endParaRPr lang="pt-BR" altLang="pt-BR" sz="2800" dirty="0">
              <a:latin typeface="Arial" panose="020B0604020202020204" pitchFamily="34" charset="0"/>
            </a:endParaRPr>
          </a:p>
          <a:p>
            <a:pPr marL="0" indent="0" algn="just" eaLnBrk="1" hangingPunct="1">
              <a:lnSpc>
                <a:spcPct val="120000"/>
              </a:lnSpc>
              <a:spcBef>
                <a:spcPct val="0"/>
              </a:spcBef>
              <a:buFontTx/>
              <a:buNone/>
            </a:pPr>
            <a:r>
              <a:rPr lang="pt-BR" altLang="pt-BR" sz="2800" dirty="0">
                <a:latin typeface="Arial" panose="020B0604020202020204" pitchFamily="34" charset="0"/>
              </a:rPr>
              <a:t>§ 2º As </a:t>
            </a:r>
            <a:r>
              <a:rPr lang="pt-BR" altLang="pt-BR" sz="2800" dirty="0">
                <a:solidFill>
                  <a:srgbClr val="0070C0"/>
                </a:solidFill>
                <a:latin typeface="Arial" panose="020B0604020202020204" pitchFamily="34" charset="0"/>
              </a:rPr>
              <a:t>checagens</a:t>
            </a:r>
            <a:r>
              <a:rPr lang="pt-BR" altLang="pt-BR" sz="2800" dirty="0">
                <a:latin typeface="Arial" panose="020B0604020202020204" pitchFamily="34" charset="0"/>
              </a:rPr>
              <a:t> realizadas pelas agências que tenham firmado termo de cooperação serão disponibilizadas no sítio eletrônico da Justiça Eleitoral e outras fontes fidedignas poderão ser utilizadas como parâmetro para aferição de violação ao dever de diligência e presteza atribuído a candidata, candidato, partido político, federação e coligação, nos termos do caput deste artigo. (Incluído pela Resolução nº 23.732/2024)</a:t>
            </a:r>
          </a:p>
          <a:p>
            <a:pPr marL="0" indent="0" algn="just" eaLnBrk="1" hangingPunct="1">
              <a:lnSpc>
                <a:spcPct val="120000"/>
              </a:lnSpc>
              <a:spcBef>
                <a:spcPct val="0"/>
              </a:spcBef>
              <a:buFontTx/>
              <a:buNone/>
            </a:pPr>
            <a:endParaRPr lang="pt-BR" altLang="pt-BR" sz="2800" dirty="0">
              <a:latin typeface="Arial" panose="020B0604020202020204" pitchFamily="34" charset="0"/>
            </a:endParaRPr>
          </a:p>
          <a:p>
            <a:pPr marL="0" indent="0" algn="just" eaLnBrk="1" hangingPunct="1">
              <a:lnSpc>
                <a:spcPct val="120000"/>
              </a:lnSpc>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170665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6E0473E-4B33-1449-817A-61D25D7A542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DC5FABE-3F8D-7457-07E4-0C8E63E5988D}"/>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C38E70AF-52AF-C4EF-8414-CDE79CD6E476}"/>
              </a:ext>
            </a:extLst>
          </p:cNvPr>
          <p:cNvSpPr>
            <a:spLocks noGrp="1"/>
          </p:cNvSpPr>
          <p:nvPr>
            <p:ph idx="1"/>
          </p:nvPr>
        </p:nvSpPr>
        <p:spPr>
          <a:xfrm>
            <a:off x="838200" y="1617281"/>
            <a:ext cx="10515600" cy="4351338"/>
          </a:xfrm>
        </p:spPr>
        <p:txBody>
          <a:bodyPr>
            <a:normAutofit/>
          </a:bodyPr>
          <a:lstStyle/>
          <a:p>
            <a:pPr marL="0" indent="0" algn="just" eaLnBrk="1" hangingPunct="1">
              <a:lnSpc>
                <a:spcPct val="100000"/>
              </a:lnSpc>
              <a:spcBef>
                <a:spcPct val="0"/>
              </a:spcBef>
              <a:buFontTx/>
              <a:buNone/>
            </a:pPr>
            <a:endParaRPr lang="pt-BR" altLang="pt-BR" dirty="0">
              <a:latin typeface="Arial" panose="020B0604020202020204" pitchFamily="34" charset="0"/>
            </a:endParaRPr>
          </a:p>
          <a:p>
            <a:pPr marL="0" indent="0" algn="just" eaLnBrk="1" hangingPunct="1">
              <a:lnSpc>
                <a:spcPct val="100000"/>
              </a:lnSpc>
              <a:spcBef>
                <a:spcPct val="0"/>
              </a:spcBef>
              <a:buFontTx/>
              <a:buNone/>
            </a:pPr>
            <a:r>
              <a:rPr lang="pt-BR" altLang="pt-BR" dirty="0">
                <a:latin typeface="Arial" panose="020B0604020202020204" pitchFamily="34" charset="0"/>
              </a:rPr>
              <a:t>Art. 9º-B. A utilização na propaganda eleitoral, em qualquer modalidade, de conteúdo sintético multimídia gerado por meio de inteligência artificial para criar, substituir, omitir, mesclar ou alterar a velocidade ou sobrepor imagens ou sons impõe ao responsável pela propaganda o dever de informar, de modo explícito, destacado e acessível que o conteúdo foi fabricado ou manipulado e a tecnologia utilizada. (Incluído pela Resolução nº 23.732/2024)</a:t>
            </a:r>
            <a:endParaRPr lang="pt-BR" altLang="pt-BR" dirty="0">
              <a:solidFill>
                <a:srgbClr val="0070C0"/>
              </a:solidFill>
              <a:latin typeface="Arial" panose="020B0604020202020204" pitchFamily="34" charset="0"/>
            </a:endParaRP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2223865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3E636B-3E32-312A-0933-A5E2E2DABA0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169D74B-530B-53E9-751C-34521C49753F}"/>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5EA0DC94-0010-3096-5AC7-678813DAA88A}"/>
              </a:ext>
            </a:extLst>
          </p:cNvPr>
          <p:cNvSpPr>
            <a:spLocks noGrp="1"/>
          </p:cNvSpPr>
          <p:nvPr>
            <p:ph idx="1"/>
          </p:nvPr>
        </p:nvSpPr>
        <p:spPr>
          <a:xfrm>
            <a:off x="838200" y="1642288"/>
            <a:ext cx="10515600" cy="4351338"/>
          </a:xfrm>
        </p:spPr>
        <p:txBody>
          <a:bodyPr>
            <a:noAutofit/>
          </a:bodyPr>
          <a:lstStyle/>
          <a:p>
            <a:pPr marL="0" indent="0" algn="just" eaLnBrk="1" hangingPunct="1">
              <a:lnSpc>
                <a:spcPct val="120000"/>
              </a:lnSpc>
              <a:spcBef>
                <a:spcPct val="0"/>
              </a:spcBef>
              <a:buFontTx/>
              <a:buNone/>
            </a:pPr>
            <a:r>
              <a:rPr lang="pt-BR" altLang="pt-BR" sz="1800" dirty="0">
                <a:latin typeface="Arial" panose="020B0604020202020204" pitchFamily="34" charset="0"/>
              </a:rPr>
              <a:t>§ 1º As informações mencionadas no caput deste artigo devem ser feitas em formato compatível com o tipo de veiculação e serem apresentadas: (Incluído pela Resolução nº 23.732/2024)</a:t>
            </a:r>
          </a:p>
          <a:p>
            <a:pPr marL="0" indent="0" algn="just" eaLnBrk="1" hangingPunct="1">
              <a:lnSpc>
                <a:spcPct val="120000"/>
              </a:lnSpc>
              <a:spcBef>
                <a:spcPct val="0"/>
              </a:spcBef>
              <a:buFontTx/>
              <a:buNone/>
            </a:pPr>
            <a:endParaRPr lang="pt-BR" altLang="pt-BR" sz="1800" dirty="0">
              <a:latin typeface="Arial" panose="020B0604020202020204" pitchFamily="34" charset="0"/>
            </a:endParaRPr>
          </a:p>
          <a:p>
            <a:pPr marL="0" indent="0" algn="just" eaLnBrk="1" hangingPunct="1">
              <a:lnSpc>
                <a:spcPct val="120000"/>
              </a:lnSpc>
              <a:spcBef>
                <a:spcPct val="0"/>
              </a:spcBef>
              <a:buFontTx/>
              <a:buNone/>
            </a:pPr>
            <a:r>
              <a:rPr lang="pt-BR" altLang="pt-BR" sz="1800" dirty="0" err="1">
                <a:latin typeface="Arial" panose="020B0604020202020204" pitchFamily="34" charset="0"/>
              </a:rPr>
              <a:t>I</a:t>
            </a:r>
            <a:r>
              <a:rPr lang="pt-BR" altLang="pt-BR" sz="1800" dirty="0">
                <a:latin typeface="Arial" panose="020B0604020202020204" pitchFamily="34" charset="0"/>
              </a:rPr>
              <a:t> – no início das peças ou da comunicação feitas por áudio; (Incluído pela Resolução nº 23.732/2024)</a:t>
            </a:r>
          </a:p>
          <a:p>
            <a:pPr marL="0" indent="0" algn="just" eaLnBrk="1" hangingPunct="1">
              <a:lnSpc>
                <a:spcPct val="120000"/>
              </a:lnSpc>
              <a:spcBef>
                <a:spcPct val="0"/>
              </a:spcBef>
              <a:buFontTx/>
              <a:buNone/>
            </a:pPr>
            <a:endParaRPr lang="pt-BR" altLang="pt-BR" sz="1800" dirty="0">
              <a:latin typeface="Arial" panose="020B0604020202020204" pitchFamily="34" charset="0"/>
            </a:endParaRPr>
          </a:p>
          <a:p>
            <a:pPr marL="0" indent="0" algn="just" eaLnBrk="1" hangingPunct="1">
              <a:lnSpc>
                <a:spcPct val="120000"/>
              </a:lnSpc>
              <a:spcBef>
                <a:spcPct val="0"/>
              </a:spcBef>
              <a:buFontTx/>
              <a:buNone/>
            </a:pPr>
            <a:r>
              <a:rPr lang="pt-BR" altLang="pt-BR" sz="1800" dirty="0">
                <a:latin typeface="Arial" panose="020B0604020202020204" pitchFamily="34" charset="0"/>
              </a:rPr>
              <a:t>II – por rótulo (marca d’água) e na audiodescrição, nas peças que consistam em imagens estáticas; (Incluído pela Resolução nº 23.732/2024)</a:t>
            </a:r>
          </a:p>
          <a:p>
            <a:pPr marL="0" indent="0" algn="just" eaLnBrk="1" hangingPunct="1">
              <a:lnSpc>
                <a:spcPct val="120000"/>
              </a:lnSpc>
              <a:spcBef>
                <a:spcPct val="0"/>
              </a:spcBef>
              <a:buFontTx/>
              <a:buNone/>
            </a:pPr>
            <a:endParaRPr lang="pt-BR" altLang="pt-BR" sz="1800" dirty="0">
              <a:latin typeface="Arial" panose="020B0604020202020204" pitchFamily="34" charset="0"/>
            </a:endParaRPr>
          </a:p>
          <a:p>
            <a:pPr marL="0" indent="0" algn="just" eaLnBrk="1" hangingPunct="1">
              <a:lnSpc>
                <a:spcPct val="120000"/>
              </a:lnSpc>
              <a:spcBef>
                <a:spcPct val="0"/>
              </a:spcBef>
              <a:buFontTx/>
              <a:buNone/>
            </a:pPr>
            <a:r>
              <a:rPr lang="pt-BR" altLang="pt-BR" sz="1800" dirty="0">
                <a:latin typeface="Arial" panose="020B0604020202020204" pitchFamily="34" charset="0"/>
              </a:rPr>
              <a:t>III – na forma dos incisos </a:t>
            </a:r>
            <a:r>
              <a:rPr lang="pt-BR" altLang="pt-BR" sz="1800" dirty="0" err="1">
                <a:latin typeface="Arial" panose="020B0604020202020204" pitchFamily="34" charset="0"/>
              </a:rPr>
              <a:t>I</a:t>
            </a:r>
            <a:r>
              <a:rPr lang="pt-BR" altLang="pt-BR" sz="1800" dirty="0">
                <a:latin typeface="Arial" panose="020B0604020202020204" pitchFamily="34" charset="0"/>
              </a:rPr>
              <a:t> e II desse parágrafo, nas peças ou comunicações feitas por vídeo ou áudio e vídeo; (Incluído pela Resolução nº 23.732/2024)</a:t>
            </a:r>
          </a:p>
          <a:p>
            <a:pPr marL="0" indent="0" algn="just" eaLnBrk="1" hangingPunct="1">
              <a:lnSpc>
                <a:spcPct val="120000"/>
              </a:lnSpc>
              <a:spcBef>
                <a:spcPct val="0"/>
              </a:spcBef>
              <a:buFontTx/>
              <a:buNone/>
            </a:pPr>
            <a:endParaRPr lang="pt-BR" altLang="pt-BR" sz="1800" dirty="0">
              <a:latin typeface="Arial" panose="020B0604020202020204" pitchFamily="34" charset="0"/>
            </a:endParaRPr>
          </a:p>
          <a:p>
            <a:pPr marL="0" indent="0" algn="just" eaLnBrk="1" hangingPunct="1">
              <a:lnSpc>
                <a:spcPct val="120000"/>
              </a:lnSpc>
              <a:spcBef>
                <a:spcPct val="0"/>
              </a:spcBef>
              <a:buFontTx/>
              <a:buNone/>
            </a:pPr>
            <a:r>
              <a:rPr lang="pt-BR" altLang="pt-BR" sz="1800" dirty="0">
                <a:latin typeface="Arial" panose="020B0604020202020204" pitchFamily="34" charset="0"/>
              </a:rPr>
              <a:t>IV – em cada página ou face de material impresso em que utilizado o conteúdo produzido por inteligência artificial. (Incluído pela Resolução nº 23.732/2024)</a:t>
            </a:r>
          </a:p>
        </p:txBody>
      </p:sp>
    </p:spTree>
    <p:extLst>
      <p:ext uri="{BB962C8B-B14F-4D97-AF65-F5344CB8AC3E}">
        <p14:creationId xmlns:p14="http://schemas.microsoft.com/office/powerpoint/2010/main" val="3986383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D6779E-9D2F-8AD3-BBC3-C335BDF0469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3E0FC96-3B54-9B1B-0A05-ABC4F4AA3DAE}"/>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6E58E258-DBF1-08F3-35CC-F89F8601B248}"/>
              </a:ext>
            </a:extLst>
          </p:cNvPr>
          <p:cNvSpPr>
            <a:spLocks noGrp="1"/>
          </p:cNvSpPr>
          <p:nvPr>
            <p:ph idx="1"/>
          </p:nvPr>
        </p:nvSpPr>
        <p:spPr>
          <a:xfrm>
            <a:off x="838200" y="1839058"/>
            <a:ext cx="10515600" cy="4351338"/>
          </a:xfrm>
        </p:spPr>
        <p:txBody>
          <a:bodyPr>
            <a:normAutofit fontScale="77500" lnSpcReduction="20000"/>
          </a:bodyPr>
          <a:lstStyle/>
          <a:p>
            <a:pPr marL="0" indent="0" algn="just" eaLnBrk="1" hangingPunct="1">
              <a:lnSpc>
                <a:spcPct val="110000"/>
              </a:lnSpc>
              <a:spcBef>
                <a:spcPct val="0"/>
              </a:spcBef>
              <a:buFontTx/>
              <a:buNone/>
            </a:pPr>
            <a:r>
              <a:rPr lang="pt-BR" altLang="pt-BR" dirty="0">
                <a:latin typeface="Arial" panose="020B0604020202020204" pitchFamily="34" charset="0"/>
              </a:rPr>
              <a:t>§2º O disposto no caput e no §1º deste artigo não se aplica: (Incluído pela Resolução nº 23.732/2024)</a:t>
            </a:r>
          </a:p>
          <a:p>
            <a:pPr marL="0" indent="0" algn="just" eaLnBrk="1" hangingPunct="1">
              <a:lnSpc>
                <a:spcPct val="110000"/>
              </a:lnSpc>
              <a:spcBef>
                <a:spcPct val="0"/>
              </a:spcBef>
              <a:buFontTx/>
              <a:buNone/>
            </a:pPr>
            <a:endParaRPr lang="pt-BR" altLang="pt-BR" dirty="0">
              <a:latin typeface="Arial" panose="020B0604020202020204" pitchFamily="34" charset="0"/>
            </a:endParaRPr>
          </a:p>
          <a:p>
            <a:pPr marL="0" indent="0" algn="just" eaLnBrk="1" hangingPunct="1">
              <a:lnSpc>
                <a:spcPct val="110000"/>
              </a:lnSpc>
              <a:spcBef>
                <a:spcPct val="0"/>
              </a:spcBef>
              <a:buFontTx/>
              <a:buNone/>
            </a:pPr>
            <a:r>
              <a:rPr lang="pt-BR" altLang="pt-BR" dirty="0" err="1">
                <a:latin typeface="Arial" panose="020B0604020202020204" pitchFamily="34" charset="0"/>
              </a:rPr>
              <a:t>I</a:t>
            </a:r>
            <a:r>
              <a:rPr lang="pt-BR" altLang="pt-BR" dirty="0">
                <a:latin typeface="Arial" panose="020B0604020202020204" pitchFamily="34" charset="0"/>
              </a:rPr>
              <a:t> - aos ajustes destinados a melhorar a qualidade de imagem ou de som; (Incluído pela Resolução nº 23.732/2024)</a:t>
            </a:r>
          </a:p>
          <a:p>
            <a:pPr marL="0" indent="0" algn="just" eaLnBrk="1" hangingPunct="1">
              <a:lnSpc>
                <a:spcPct val="110000"/>
              </a:lnSpc>
              <a:spcBef>
                <a:spcPct val="0"/>
              </a:spcBef>
              <a:buFontTx/>
              <a:buNone/>
            </a:pPr>
            <a:endParaRPr lang="pt-BR" altLang="pt-BR" dirty="0">
              <a:latin typeface="Arial" panose="020B0604020202020204" pitchFamily="34" charset="0"/>
            </a:endParaRPr>
          </a:p>
          <a:p>
            <a:pPr marL="0" indent="0" algn="just" eaLnBrk="1" hangingPunct="1">
              <a:lnSpc>
                <a:spcPct val="110000"/>
              </a:lnSpc>
              <a:spcBef>
                <a:spcPct val="0"/>
              </a:spcBef>
              <a:buFontTx/>
              <a:buNone/>
            </a:pPr>
            <a:r>
              <a:rPr lang="pt-BR" altLang="pt-BR" dirty="0">
                <a:latin typeface="Arial" panose="020B0604020202020204" pitchFamily="34" charset="0"/>
              </a:rPr>
              <a:t>II - à produção de elementos gráficos de identidade visual, vinhetas e logomarcas; (Incluído pela Resolução nº 23.732/2024)</a:t>
            </a:r>
          </a:p>
          <a:p>
            <a:pPr marL="0" indent="0" algn="just" eaLnBrk="1" hangingPunct="1">
              <a:lnSpc>
                <a:spcPct val="110000"/>
              </a:lnSpc>
              <a:spcBef>
                <a:spcPct val="0"/>
              </a:spcBef>
              <a:buFontTx/>
              <a:buNone/>
            </a:pPr>
            <a:endParaRPr lang="pt-BR" altLang="pt-BR" dirty="0">
              <a:latin typeface="Arial" panose="020B0604020202020204" pitchFamily="34" charset="0"/>
            </a:endParaRPr>
          </a:p>
          <a:p>
            <a:pPr marL="0" indent="0" algn="just" eaLnBrk="1" hangingPunct="1">
              <a:lnSpc>
                <a:spcPct val="110000"/>
              </a:lnSpc>
              <a:spcBef>
                <a:spcPct val="0"/>
              </a:spcBef>
              <a:buFontTx/>
              <a:buNone/>
            </a:pPr>
            <a:r>
              <a:rPr lang="pt-BR" altLang="pt-BR" dirty="0">
                <a:latin typeface="Arial" panose="020B0604020202020204" pitchFamily="34" charset="0"/>
              </a:rPr>
              <a:t>III - a recursos de marketing de uso costumeiro em campanhas, como a montagem de imagens em que pessoas candidatas e apoiadoras aparentam figurar em registro fotográfico único utilizado na confecção de material impresso e digital de propaganda. (Incluído pela Resolução nº 23.732/2024)</a:t>
            </a: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endParaRPr lang="pt-BR" altLang="pt-BR" dirty="0">
              <a:latin typeface="Arial" panose="020B0604020202020204" pitchFamily="34" charset="0"/>
            </a:endParaRPr>
          </a:p>
        </p:txBody>
      </p:sp>
    </p:spTree>
    <p:extLst>
      <p:ext uri="{BB962C8B-B14F-4D97-AF65-F5344CB8AC3E}">
        <p14:creationId xmlns:p14="http://schemas.microsoft.com/office/powerpoint/2010/main" val="4140609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BF17472-B218-9440-C420-EEAAAF863D6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59256E-771B-3E81-71CB-A5D8E3801924}"/>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3F98E0A0-57A5-7C17-149D-4C975374279B}"/>
              </a:ext>
            </a:extLst>
          </p:cNvPr>
          <p:cNvSpPr>
            <a:spLocks noGrp="1"/>
          </p:cNvSpPr>
          <p:nvPr>
            <p:ph idx="1"/>
          </p:nvPr>
        </p:nvSpPr>
        <p:spPr>
          <a:xfrm>
            <a:off x="838200" y="1839058"/>
            <a:ext cx="10515600" cy="4351338"/>
          </a:xfrm>
        </p:spPr>
        <p:txBody>
          <a:bodyPr>
            <a:normAutofit fontScale="92500" lnSpcReduction="20000"/>
          </a:bodyPr>
          <a:lstStyle/>
          <a:p>
            <a:pPr marL="0" indent="0" algn="just" eaLnBrk="1" hangingPunct="1">
              <a:lnSpc>
                <a:spcPct val="110000"/>
              </a:lnSpc>
              <a:spcBef>
                <a:spcPct val="0"/>
              </a:spcBef>
              <a:buFontTx/>
              <a:buNone/>
            </a:pPr>
            <a:r>
              <a:rPr lang="pt-BR" altLang="pt-BR" dirty="0">
                <a:latin typeface="Arial" panose="020B0604020202020204" pitchFamily="34" charset="0"/>
              </a:rPr>
              <a:t>§ 3º O uso de </a:t>
            </a:r>
            <a:r>
              <a:rPr lang="pt-BR" altLang="pt-BR" i="1" dirty="0" err="1">
                <a:solidFill>
                  <a:srgbClr val="0070C0"/>
                </a:solidFill>
                <a:latin typeface="Arial" panose="020B0604020202020204" pitchFamily="34" charset="0"/>
              </a:rPr>
              <a:t>chatbots</a:t>
            </a:r>
            <a:r>
              <a:rPr lang="pt-BR" altLang="pt-BR" dirty="0">
                <a:latin typeface="Arial" panose="020B0604020202020204" pitchFamily="34" charset="0"/>
              </a:rPr>
              <a:t>, avatares e conteúdos sintéticos como artifício para intermediar a comunicação de campanha com pessoas naturais submete-se ao disposto no caput deste artigo, </a:t>
            </a:r>
            <a:r>
              <a:rPr lang="pt-BR" altLang="pt-BR" dirty="0">
                <a:solidFill>
                  <a:srgbClr val="0070C0"/>
                </a:solidFill>
                <a:latin typeface="Arial" panose="020B0604020202020204" pitchFamily="34" charset="0"/>
              </a:rPr>
              <a:t>vedada qualquer simulação de interlocução</a:t>
            </a:r>
            <a:r>
              <a:rPr lang="pt-BR" altLang="pt-BR" dirty="0">
                <a:latin typeface="Arial" panose="020B0604020202020204" pitchFamily="34" charset="0"/>
              </a:rPr>
              <a:t> com a pessoa candidata ou outra pessoa real.</a:t>
            </a:r>
          </a:p>
          <a:p>
            <a:pPr marL="0" indent="0" algn="just" eaLnBrk="1" hangingPunct="1">
              <a:lnSpc>
                <a:spcPct val="110000"/>
              </a:lnSpc>
              <a:spcBef>
                <a:spcPct val="0"/>
              </a:spcBef>
              <a:buFontTx/>
              <a:buNone/>
            </a:pPr>
            <a:endParaRPr lang="pt-BR" altLang="pt-BR" dirty="0">
              <a:latin typeface="Arial" panose="020B0604020202020204" pitchFamily="34" charset="0"/>
            </a:endParaRPr>
          </a:p>
          <a:p>
            <a:pPr marL="0" indent="0" algn="just" eaLnBrk="1" hangingPunct="1">
              <a:lnSpc>
                <a:spcPct val="110000"/>
              </a:lnSpc>
              <a:spcBef>
                <a:spcPct val="0"/>
              </a:spcBef>
              <a:buFontTx/>
              <a:buNone/>
            </a:pPr>
            <a:r>
              <a:rPr lang="pt-BR" altLang="pt-BR" dirty="0">
                <a:latin typeface="Arial" panose="020B0604020202020204" pitchFamily="34" charset="0"/>
              </a:rPr>
              <a:t>§ 4º O descumprimento das regras previstas no caput e no § 3º deste artigo impõe a imediata remoção do conteúdo ou indisponibilidade do serviço de comunicação, por iniciativa do provedor de aplicação ou determinação judicial, sem prejuízo de apuração nos termos do § 2º do art. 9º-C desta Resolução.</a:t>
            </a:r>
          </a:p>
          <a:p>
            <a:pPr marL="0" indent="0" algn="just" eaLnBrk="1" hangingPunct="1">
              <a:lnSpc>
                <a:spcPct val="110000"/>
              </a:lnSpc>
              <a:spcBef>
                <a:spcPct val="0"/>
              </a:spcBef>
              <a:buFontTx/>
              <a:buNone/>
            </a:pPr>
            <a:endParaRPr lang="pt-BR" altLang="pt-BR" dirty="0">
              <a:latin typeface="Arial" panose="020B0604020202020204" pitchFamily="34" charset="0"/>
            </a:endParaRPr>
          </a:p>
          <a:p>
            <a:pPr marL="0" indent="0" algn="just" eaLnBrk="1" hangingPunct="1">
              <a:lnSpc>
                <a:spcPct val="110000"/>
              </a:lnSpc>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endParaRPr lang="pt-BR" altLang="pt-BR" dirty="0">
              <a:latin typeface="Arial" panose="020B0604020202020204" pitchFamily="34" charset="0"/>
            </a:endParaRPr>
          </a:p>
        </p:txBody>
      </p:sp>
    </p:spTree>
    <p:extLst>
      <p:ext uri="{BB962C8B-B14F-4D97-AF65-F5344CB8AC3E}">
        <p14:creationId xmlns:p14="http://schemas.microsoft.com/office/powerpoint/2010/main" val="1807883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57E0F1-99F0-C243-BF8C-66B96754D16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FC95ED5-5FBB-B956-9532-801C6826FFD0}"/>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45265107-6FE0-D024-B199-CE2412348D3D}"/>
              </a:ext>
            </a:extLst>
          </p:cNvPr>
          <p:cNvSpPr>
            <a:spLocks noGrp="1"/>
          </p:cNvSpPr>
          <p:nvPr>
            <p:ph idx="1"/>
          </p:nvPr>
        </p:nvSpPr>
        <p:spPr>
          <a:xfrm>
            <a:off x="838200" y="1723311"/>
            <a:ext cx="10515600" cy="4351338"/>
          </a:xfrm>
        </p:spPr>
        <p:txBody>
          <a:bodyPr>
            <a:normAutofit fontScale="70000" lnSpcReduction="20000"/>
          </a:bodyPr>
          <a:lstStyle/>
          <a:p>
            <a:pPr marL="0" indent="0" algn="just" eaLnBrk="1" hangingPunct="1">
              <a:lnSpc>
                <a:spcPct val="110000"/>
              </a:lnSpc>
              <a:spcBef>
                <a:spcPct val="0"/>
              </a:spcBef>
              <a:buFontTx/>
              <a:buNone/>
            </a:pPr>
            <a:r>
              <a:rPr lang="pt-BR" altLang="pt-BR" dirty="0">
                <a:latin typeface="Arial" panose="020B0604020202020204" pitchFamily="34" charset="0"/>
              </a:rPr>
              <a:t>Art. 9º-C É vedada a utilização, na propaganda eleitoral, qualquer que seja sua forma ou modalidade, de </a:t>
            </a:r>
            <a:r>
              <a:rPr lang="pt-BR" altLang="pt-BR" dirty="0">
                <a:solidFill>
                  <a:srgbClr val="0070C0"/>
                </a:solidFill>
                <a:latin typeface="Arial" panose="020B0604020202020204" pitchFamily="34" charset="0"/>
              </a:rPr>
              <a:t>conteúdo fabricado ou manipulado para difundir fatos notoriamente inverídicos </a:t>
            </a:r>
            <a:r>
              <a:rPr lang="pt-BR" altLang="pt-BR" dirty="0">
                <a:latin typeface="Arial" panose="020B0604020202020204" pitchFamily="34" charset="0"/>
              </a:rPr>
              <a:t>ou descontextualizados com potencial para causar danos ao equilíbrio do pleito ou à integridade do processo eleitoral.</a:t>
            </a:r>
          </a:p>
          <a:p>
            <a:pPr marL="0" indent="0" algn="just" eaLnBrk="1" hangingPunct="1">
              <a:lnSpc>
                <a:spcPct val="110000"/>
              </a:lnSpc>
              <a:spcBef>
                <a:spcPct val="0"/>
              </a:spcBef>
              <a:buFontTx/>
              <a:buNone/>
            </a:pPr>
            <a:endParaRPr lang="pt-BR" altLang="pt-BR" dirty="0">
              <a:latin typeface="Arial" panose="020B0604020202020204" pitchFamily="34" charset="0"/>
            </a:endParaRPr>
          </a:p>
          <a:p>
            <a:pPr marL="0" indent="0" algn="just" eaLnBrk="1" hangingPunct="1">
              <a:lnSpc>
                <a:spcPct val="110000"/>
              </a:lnSpc>
              <a:spcBef>
                <a:spcPct val="0"/>
              </a:spcBef>
              <a:buFontTx/>
              <a:buNone/>
            </a:pPr>
            <a:r>
              <a:rPr lang="pt-BR" altLang="pt-BR" dirty="0">
                <a:latin typeface="Arial" panose="020B0604020202020204" pitchFamily="34" charset="0"/>
              </a:rPr>
              <a:t>§ 1º É proibido o uso, para prejudicar ou para favorecer candidatura, de conteúdo sintético em formato de áudio, vídeo ou combinação de ambos, que tenha sido gerado ou manipulado digitalmente, ainda que mediante autorização, para criar, substituir ou </a:t>
            </a:r>
            <a:r>
              <a:rPr lang="pt-BR" altLang="pt-BR" dirty="0">
                <a:solidFill>
                  <a:srgbClr val="0070C0"/>
                </a:solidFill>
                <a:latin typeface="Arial" panose="020B0604020202020204" pitchFamily="34" charset="0"/>
              </a:rPr>
              <a:t>alterar imagem ou voz de pessoa viva, falecida ou fictícia</a:t>
            </a:r>
            <a:r>
              <a:rPr lang="pt-BR" altLang="pt-BR" dirty="0">
                <a:latin typeface="Arial" panose="020B0604020202020204" pitchFamily="34" charset="0"/>
              </a:rPr>
              <a:t> (</a:t>
            </a:r>
            <a:r>
              <a:rPr lang="pt-BR" altLang="pt-BR" i="1" dirty="0">
                <a:solidFill>
                  <a:srgbClr val="0070C0"/>
                </a:solidFill>
                <a:latin typeface="Arial" panose="020B0604020202020204" pitchFamily="34" charset="0"/>
              </a:rPr>
              <a:t>deepfake</a:t>
            </a:r>
            <a:r>
              <a:rPr lang="pt-BR" altLang="pt-BR" dirty="0">
                <a:latin typeface="Arial" panose="020B0604020202020204" pitchFamily="34" charset="0"/>
              </a:rPr>
              <a:t>). </a:t>
            </a:r>
          </a:p>
          <a:p>
            <a:pPr marL="0" indent="0" algn="just" eaLnBrk="1" hangingPunct="1">
              <a:lnSpc>
                <a:spcPct val="110000"/>
              </a:lnSpc>
              <a:spcBef>
                <a:spcPct val="0"/>
              </a:spcBef>
              <a:buFontTx/>
              <a:buNone/>
            </a:pPr>
            <a:endParaRPr lang="pt-BR" altLang="pt-BR" dirty="0">
              <a:latin typeface="Arial" panose="020B0604020202020204" pitchFamily="34" charset="0"/>
            </a:endParaRPr>
          </a:p>
          <a:p>
            <a:pPr marL="0" indent="0" algn="just" eaLnBrk="1" hangingPunct="1">
              <a:lnSpc>
                <a:spcPct val="110000"/>
              </a:lnSpc>
              <a:spcBef>
                <a:spcPct val="0"/>
              </a:spcBef>
              <a:buFontTx/>
              <a:buNone/>
            </a:pPr>
            <a:r>
              <a:rPr lang="pt-BR" altLang="pt-BR" dirty="0">
                <a:latin typeface="Arial" panose="020B0604020202020204" pitchFamily="34" charset="0"/>
              </a:rPr>
              <a:t>§ 2º O descumprimento do previsto no caput e no § 1º deste artigo configura abuso do poder político e uso indevido dos meios de comunicação social, acarretando a cassação do registro ou do mandato, e impõe apuração das responsabilidades nos termos do § 1º do art. 323 do Código Eleitoral, sem prejuízo de aplicação de outras medidas cabíveis quanto à irregularidade da propaganda e à ilicitude do conteúdo. </a:t>
            </a:r>
          </a:p>
        </p:txBody>
      </p:sp>
    </p:spTree>
    <p:extLst>
      <p:ext uri="{BB962C8B-B14F-4D97-AF65-F5344CB8AC3E}">
        <p14:creationId xmlns:p14="http://schemas.microsoft.com/office/powerpoint/2010/main" val="108158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927A32-32C4-82D2-BE67-1B612CE01DD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3CBA23A-6ACF-7791-A474-DA8C82B8895D}"/>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F839552D-F0C3-8511-76E9-54FE829189AE}"/>
              </a:ext>
            </a:extLst>
          </p:cNvPr>
          <p:cNvSpPr>
            <a:spLocks noGrp="1"/>
          </p:cNvSpPr>
          <p:nvPr>
            <p:ph idx="1"/>
          </p:nvPr>
        </p:nvSpPr>
        <p:spPr>
          <a:xfrm>
            <a:off x="838200" y="1839058"/>
            <a:ext cx="10515600" cy="4351338"/>
          </a:xfrm>
        </p:spPr>
        <p:txBody>
          <a:bodyPr>
            <a:normAutofit/>
          </a:bodyPr>
          <a:lstStyle/>
          <a:p>
            <a:pPr marL="0" indent="0" algn="just" eaLnBrk="1" hangingPunct="1">
              <a:lnSpc>
                <a:spcPct val="110000"/>
              </a:lnSpc>
              <a:spcBef>
                <a:spcPct val="0"/>
              </a:spcBef>
              <a:buFontTx/>
              <a:buNone/>
            </a:pPr>
            <a:r>
              <a:rPr lang="pt-BR" altLang="pt-BR" dirty="0">
                <a:latin typeface="Arial" panose="020B0604020202020204" pitchFamily="34" charset="0"/>
              </a:rPr>
              <a:t>Art. 9º-D. É dever do </a:t>
            </a:r>
            <a:r>
              <a:rPr lang="pt-BR" altLang="pt-BR" dirty="0">
                <a:solidFill>
                  <a:srgbClr val="0070C0"/>
                </a:solidFill>
                <a:latin typeface="Arial" panose="020B0604020202020204" pitchFamily="34" charset="0"/>
              </a:rPr>
              <a:t>provedor</a:t>
            </a:r>
            <a:r>
              <a:rPr lang="pt-BR" altLang="pt-BR" dirty="0">
                <a:latin typeface="Arial" panose="020B0604020202020204" pitchFamily="34" charset="0"/>
              </a:rPr>
              <a:t> de aplicação de internet, que permita a veiculação de conteúdo político-eleitoral, a adoção e a </a:t>
            </a:r>
            <a:r>
              <a:rPr lang="pt-BR" altLang="pt-BR" dirty="0">
                <a:solidFill>
                  <a:srgbClr val="0070C0"/>
                </a:solidFill>
                <a:latin typeface="Arial" panose="020B0604020202020204" pitchFamily="34" charset="0"/>
              </a:rPr>
              <a:t>publicização de medidas </a:t>
            </a:r>
            <a:r>
              <a:rPr lang="pt-BR" altLang="pt-BR" dirty="0">
                <a:latin typeface="Arial" panose="020B0604020202020204" pitchFamily="34" charset="0"/>
              </a:rPr>
              <a:t>para impedir ou diminuir a circulação de fatos notoriamente inverídicos ou gravemente descontextualizados que possam atingir a integridade do processo eleitoral, incluindo:</a:t>
            </a:r>
          </a:p>
          <a:p>
            <a:pPr marL="0" indent="0" algn="just" eaLnBrk="1" hangingPunct="1">
              <a:lnSpc>
                <a:spcPct val="110000"/>
              </a:lnSpc>
              <a:spcBef>
                <a:spcPct val="0"/>
              </a:spcBef>
              <a:buFontTx/>
              <a:buNone/>
            </a:pPr>
            <a:endParaRPr lang="pt-BR" altLang="pt-BR" dirty="0">
              <a:latin typeface="Arial" panose="020B0604020202020204" pitchFamily="34" charset="0"/>
            </a:endParaRPr>
          </a:p>
          <a:p>
            <a:pPr marL="0" indent="0" algn="just" eaLnBrk="1" hangingPunct="1">
              <a:lnSpc>
                <a:spcPct val="110000"/>
              </a:lnSpc>
              <a:spcBef>
                <a:spcPct val="0"/>
              </a:spcBef>
              <a:buFontTx/>
              <a:buNone/>
            </a:pPr>
            <a:r>
              <a:rPr lang="pt-BR" altLang="pt-BR" dirty="0">
                <a:latin typeface="Arial" panose="020B0604020202020204" pitchFamily="34" charset="0"/>
              </a:rPr>
              <a:t> </a:t>
            </a:r>
          </a:p>
        </p:txBody>
      </p:sp>
    </p:spTree>
    <p:extLst>
      <p:ext uri="{BB962C8B-B14F-4D97-AF65-F5344CB8AC3E}">
        <p14:creationId xmlns:p14="http://schemas.microsoft.com/office/powerpoint/2010/main" val="964689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0AB81A-7283-143B-528E-5C6317E310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3A15F07-56D3-5ED0-125E-4B866538C81D}"/>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30EC89C7-5217-6D95-D376-8BE2E6BA5AE3}"/>
              </a:ext>
            </a:extLst>
          </p:cNvPr>
          <p:cNvSpPr>
            <a:spLocks noGrp="1"/>
          </p:cNvSpPr>
          <p:nvPr>
            <p:ph idx="1"/>
          </p:nvPr>
        </p:nvSpPr>
        <p:spPr>
          <a:xfrm>
            <a:off x="838200" y="1665437"/>
            <a:ext cx="10515600" cy="4351338"/>
          </a:xfrm>
        </p:spPr>
        <p:txBody>
          <a:bodyPr>
            <a:normAutofit fontScale="62500" lnSpcReduction="20000"/>
          </a:bodyPr>
          <a:lstStyle/>
          <a:p>
            <a:pPr marL="0" indent="0" algn="just" eaLnBrk="1" hangingPunct="1">
              <a:lnSpc>
                <a:spcPct val="120000"/>
              </a:lnSpc>
              <a:spcBef>
                <a:spcPct val="0"/>
              </a:spcBef>
              <a:buFontTx/>
              <a:buNone/>
            </a:pPr>
            <a:r>
              <a:rPr lang="pt-BR" altLang="pt-BR" dirty="0" err="1">
                <a:latin typeface="Arial" panose="020B0604020202020204" pitchFamily="34" charset="0"/>
              </a:rPr>
              <a:t>I</a:t>
            </a:r>
            <a:r>
              <a:rPr lang="pt-BR" altLang="pt-BR" dirty="0">
                <a:latin typeface="Arial" panose="020B0604020202020204" pitchFamily="34" charset="0"/>
              </a:rPr>
              <a:t> - a elaboração e a aplicação de termos de uso e de </a:t>
            </a:r>
            <a:r>
              <a:rPr lang="pt-BR" altLang="pt-BR" dirty="0">
                <a:solidFill>
                  <a:srgbClr val="0070C0"/>
                </a:solidFill>
                <a:latin typeface="Arial" panose="020B0604020202020204" pitchFamily="34" charset="0"/>
              </a:rPr>
              <a:t>políticas de conteúdo </a:t>
            </a:r>
            <a:r>
              <a:rPr lang="pt-BR" altLang="pt-BR" dirty="0">
                <a:latin typeface="Arial" panose="020B0604020202020204" pitchFamily="34" charset="0"/>
              </a:rPr>
              <a:t>compatíveis com esse objetivo;</a:t>
            </a:r>
          </a:p>
          <a:p>
            <a:pPr marL="0" indent="0" algn="just" eaLnBrk="1" hangingPunct="1">
              <a:lnSpc>
                <a:spcPct val="120000"/>
              </a:lnSpc>
              <a:spcBef>
                <a:spcPct val="0"/>
              </a:spcBef>
              <a:buFontTx/>
              <a:buNone/>
            </a:pPr>
            <a:r>
              <a:rPr lang="pt-BR" altLang="pt-BR" dirty="0">
                <a:latin typeface="Arial" panose="020B0604020202020204" pitchFamily="34" charset="0"/>
              </a:rPr>
              <a:t>II - a implementação de instrumentos eficazes de notificação e de </a:t>
            </a:r>
            <a:r>
              <a:rPr lang="pt-BR" altLang="pt-BR" dirty="0">
                <a:solidFill>
                  <a:srgbClr val="0070C0"/>
                </a:solidFill>
                <a:latin typeface="Arial" panose="020B0604020202020204" pitchFamily="34" charset="0"/>
              </a:rPr>
              <a:t>canais de denúncia</a:t>
            </a:r>
            <a:r>
              <a:rPr lang="pt-BR" altLang="pt-BR" dirty="0">
                <a:latin typeface="Arial" panose="020B0604020202020204" pitchFamily="34" charset="0"/>
              </a:rPr>
              <a:t>, acessíveis às pessoas usuárias e a instituições e entidades públicas e privadas;</a:t>
            </a:r>
          </a:p>
          <a:p>
            <a:pPr marL="0" indent="0" algn="just" eaLnBrk="1" hangingPunct="1">
              <a:lnSpc>
                <a:spcPct val="120000"/>
              </a:lnSpc>
              <a:spcBef>
                <a:spcPct val="0"/>
              </a:spcBef>
              <a:buFontTx/>
              <a:buNone/>
            </a:pPr>
            <a:r>
              <a:rPr lang="pt-BR" altLang="pt-BR" dirty="0">
                <a:latin typeface="Arial" panose="020B0604020202020204" pitchFamily="34" charset="0"/>
              </a:rPr>
              <a:t>III – o planejamento e a execução de </a:t>
            </a:r>
            <a:r>
              <a:rPr lang="pt-BR" altLang="pt-BR" dirty="0">
                <a:solidFill>
                  <a:srgbClr val="0070C0"/>
                </a:solidFill>
                <a:latin typeface="Arial" panose="020B0604020202020204" pitchFamily="34" charset="0"/>
              </a:rPr>
              <a:t>ações corretivas e preventivas</a:t>
            </a:r>
            <a:r>
              <a:rPr lang="pt-BR" altLang="pt-BR" dirty="0">
                <a:latin typeface="Arial" panose="020B0604020202020204" pitchFamily="34" charset="0"/>
              </a:rPr>
              <a:t>, incluindo o aprimoramento de seus sistemas de recomendação de conteúdo;</a:t>
            </a:r>
          </a:p>
          <a:p>
            <a:pPr marL="0" indent="0" algn="just" eaLnBrk="1" hangingPunct="1">
              <a:lnSpc>
                <a:spcPct val="120000"/>
              </a:lnSpc>
              <a:spcBef>
                <a:spcPct val="0"/>
              </a:spcBef>
              <a:buFontTx/>
              <a:buNone/>
            </a:pPr>
            <a:r>
              <a:rPr lang="pt-BR" altLang="pt-BR" dirty="0">
                <a:latin typeface="Arial" panose="020B0604020202020204" pitchFamily="34" charset="0"/>
              </a:rPr>
              <a:t>IV - a </a:t>
            </a:r>
            <a:r>
              <a:rPr lang="pt-BR" altLang="pt-BR" dirty="0">
                <a:solidFill>
                  <a:srgbClr val="0070C0"/>
                </a:solidFill>
                <a:latin typeface="Arial" panose="020B0604020202020204" pitchFamily="34" charset="0"/>
              </a:rPr>
              <a:t>transparência dos resultados </a:t>
            </a:r>
            <a:r>
              <a:rPr lang="pt-BR" altLang="pt-BR" dirty="0">
                <a:latin typeface="Arial" panose="020B0604020202020204" pitchFamily="34" charset="0"/>
              </a:rPr>
              <a:t>alcançados pelas ações mencionadas no inciso III do caput deste artigo;</a:t>
            </a:r>
          </a:p>
          <a:p>
            <a:pPr marL="0" indent="0" algn="just" eaLnBrk="1" hangingPunct="1">
              <a:lnSpc>
                <a:spcPct val="120000"/>
              </a:lnSpc>
              <a:spcBef>
                <a:spcPct val="0"/>
              </a:spcBef>
              <a:buFontTx/>
              <a:buNone/>
            </a:pPr>
            <a:r>
              <a:rPr lang="pt-BR" altLang="pt-BR" dirty="0">
                <a:latin typeface="Arial" panose="020B0604020202020204" pitchFamily="34" charset="0"/>
              </a:rPr>
              <a:t>V – a </a:t>
            </a:r>
            <a:r>
              <a:rPr lang="pt-BR" altLang="pt-BR" dirty="0">
                <a:solidFill>
                  <a:srgbClr val="0070C0"/>
                </a:solidFill>
                <a:latin typeface="Arial" panose="020B0604020202020204" pitchFamily="34" charset="0"/>
              </a:rPr>
              <a:t>elaboração, em ano eleitoral, de avaliação de impacto</a:t>
            </a:r>
            <a:r>
              <a:rPr lang="pt-BR" altLang="pt-BR" dirty="0">
                <a:latin typeface="Arial" panose="020B0604020202020204" pitchFamily="34" charset="0"/>
              </a:rPr>
              <a:t> de seus serviços sobre a integridade do processo eleitoral, a fim de implementar medidas eficazes e proporcionais para mitigar os riscos identificados, incluindo quanto à violência política de gênero, e a implementação das medidas previstas neste artigo.</a:t>
            </a:r>
          </a:p>
          <a:p>
            <a:pPr marL="0" indent="0" algn="just" eaLnBrk="1" hangingPunct="1">
              <a:lnSpc>
                <a:spcPct val="120000"/>
              </a:lnSpc>
              <a:spcBef>
                <a:spcPct val="0"/>
              </a:spcBef>
              <a:buFontTx/>
              <a:buNone/>
            </a:pPr>
            <a:r>
              <a:rPr lang="pt-BR" altLang="pt-BR" dirty="0">
                <a:latin typeface="Arial" panose="020B0604020202020204" pitchFamily="34" charset="0"/>
              </a:rPr>
              <a:t>VI – o aprimoramento de suas capacidades tecnológicas e operacionais, com priorização de ferramentas e funcionalidades que contribuam para o alcance do objetivo previsto no caput deste artigo.</a:t>
            </a:r>
          </a:p>
        </p:txBody>
      </p:sp>
    </p:spTree>
    <p:extLst>
      <p:ext uri="{BB962C8B-B14F-4D97-AF65-F5344CB8AC3E}">
        <p14:creationId xmlns:p14="http://schemas.microsoft.com/office/powerpoint/2010/main" val="362617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POLÍTICA</a:t>
            </a:r>
          </a:p>
        </p:txBody>
      </p:sp>
      <p:sp>
        <p:nvSpPr>
          <p:cNvPr id="8" name="CaixaDeTexto 7">
            <a:extLst>
              <a:ext uri="{FF2B5EF4-FFF2-40B4-BE49-F238E27FC236}">
                <a16:creationId xmlns:a16="http://schemas.microsoft.com/office/drawing/2014/main" id="{2F801014-1D03-BF50-1F97-C7DA7CB02C7F}"/>
              </a:ext>
            </a:extLst>
          </p:cNvPr>
          <p:cNvSpPr txBox="1"/>
          <p:nvPr/>
        </p:nvSpPr>
        <p:spPr>
          <a:xfrm>
            <a:off x="930798" y="2210764"/>
            <a:ext cx="10771208" cy="3108543"/>
          </a:xfrm>
          <a:prstGeom prst="rect">
            <a:avLst/>
          </a:prstGeom>
          <a:noFill/>
        </p:spPr>
        <p:txBody>
          <a:bodyPr wrap="square">
            <a:spAutoFit/>
          </a:bodyPr>
          <a:lstStyle/>
          <a:p>
            <a:pPr algn="just" rtl="0" fontAlgn="base"/>
            <a:r>
              <a:rPr lang="pt-BR" sz="2800" b="1" i="0" u="none" strike="noStrike" dirty="0">
                <a:solidFill>
                  <a:srgbClr val="000000"/>
                </a:solidFill>
                <a:effectLst/>
                <a:latin typeface="Arial" panose="020B0604020202020204" pitchFamily="34" charset="0"/>
              </a:rPr>
              <a:t>“Publicidade” Institucional: </a:t>
            </a:r>
            <a:r>
              <a:rPr lang="pt-BR" sz="2800" b="1" i="0" u="none" strike="noStrike" dirty="0">
                <a:solidFill>
                  <a:srgbClr val="0070C0"/>
                </a:solidFill>
                <a:effectLst/>
                <a:latin typeface="Arial" panose="020B0604020202020204" pitchFamily="34" charset="0"/>
              </a:rPr>
              <a:t>artigo 37, § 1º, Constituição.</a:t>
            </a:r>
            <a:r>
              <a:rPr lang="en-US" sz="2800" b="0" i="0" dirty="0">
                <a:solidFill>
                  <a:srgbClr val="FF0000"/>
                </a:solidFill>
                <a:effectLst/>
                <a:latin typeface="Arial" panose="020B0604020202020204" pitchFamily="34" charset="0"/>
              </a:rPr>
              <a:t>​</a:t>
            </a:r>
          </a:p>
          <a:p>
            <a:pPr algn="just" rtl="0" fontAlgn="base"/>
            <a:endParaRPr lang="en-US" sz="2800" dirty="0">
              <a:solidFill>
                <a:srgbClr val="FF0000"/>
              </a:solidFill>
              <a:latin typeface="Arial" panose="020B0604020202020204" pitchFamily="34" charset="0"/>
            </a:endParaRPr>
          </a:p>
          <a:p>
            <a:pPr algn="just" rtl="0" fontAlgn="base"/>
            <a:r>
              <a:rPr lang="en-US" sz="2800" b="1" i="0" dirty="0">
                <a:effectLst/>
                <a:latin typeface="Arial" panose="020B0604020202020204" pitchFamily="34" charset="0"/>
                <a:cs typeface="Arial" panose="020B0604020202020204" pitchFamily="34" charset="0"/>
              </a:rPr>
              <a:t>Propaganda </a:t>
            </a:r>
            <a:r>
              <a:rPr lang="en-US" sz="2800" b="1" i="0" dirty="0" err="1">
                <a:effectLst/>
                <a:latin typeface="Arial" panose="020B0604020202020204" pitchFamily="34" charset="0"/>
                <a:cs typeface="Arial" panose="020B0604020202020204" pitchFamily="34" charset="0"/>
              </a:rPr>
              <a:t>Partidária</a:t>
            </a:r>
            <a:r>
              <a:rPr lang="en-US" sz="2800" b="1" i="0" dirty="0">
                <a:effectLst/>
                <a:latin typeface="Arial" panose="020B0604020202020204" pitchFamily="34" charset="0"/>
                <a:cs typeface="Arial" panose="020B0604020202020204" pitchFamily="34" charset="0"/>
              </a:rPr>
              <a:t>: </a:t>
            </a:r>
            <a:r>
              <a:rPr lang="en-US" sz="2800" b="1" i="0" dirty="0" err="1">
                <a:solidFill>
                  <a:srgbClr val="0070C0"/>
                </a:solidFill>
                <a:effectLst/>
                <a:latin typeface="Arial" panose="020B0604020202020204" pitchFamily="34" charset="0"/>
                <a:cs typeface="Arial" panose="020B0604020202020204" pitchFamily="34" charset="0"/>
              </a:rPr>
              <a:t>artigos</a:t>
            </a:r>
            <a:r>
              <a:rPr lang="en-US" sz="2800" b="1" i="0" dirty="0">
                <a:solidFill>
                  <a:srgbClr val="0070C0"/>
                </a:solidFill>
                <a:effectLst/>
                <a:latin typeface="Arial" panose="020B0604020202020204" pitchFamily="34" charset="0"/>
                <a:cs typeface="Arial" panose="020B0604020202020204" pitchFamily="34" charset="0"/>
              </a:rPr>
              <a:t> 50-A a 54, Lei 9.096/1995</a:t>
            </a:r>
            <a:endParaRPr lang="en-US" sz="2800" b="1" i="0" dirty="0">
              <a:effectLst/>
              <a:latin typeface="Arial" panose="020B0604020202020204" pitchFamily="34" charset="0"/>
              <a:cs typeface="Arial" panose="020B0604020202020204" pitchFamily="34" charset="0"/>
            </a:endParaRPr>
          </a:p>
          <a:p>
            <a:pPr algn="just" rtl="0" fontAlgn="base"/>
            <a:r>
              <a:rPr lang="pt-BR" sz="2800" b="0" i="0" dirty="0">
                <a:solidFill>
                  <a:srgbClr val="FF0000"/>
                </a:solidFill>
                <a:effectLst/>
                <a:latin typeface="Arial" panose="020B0604020202020204" pitchFamily="34" charset="0"/>
              </a:rPr>
              <a:t>​</a:t>
            </a:r>
            <a:endParaRPr lang="pt-BR" sz="2800" b="0" i="0" dirty="0">
              <a:solidFill>
                <a:srgbClr val="000000"/>
              </a:solidFill>
              <a:effectLst/>
              <a:latin typeface="Segoe UI" panose="020B0502040204020203" pitchFamily="34" charset="0"/>
            </a:endParaRPr>
          </a:p>
          <a:p>
            <a:pPr algn="just" rtl="0" fontAlgn="base"/>
            <a:r>
              <a:rPr lang="pt-BR" sz="2800" b="1" i="0" u="none" strike="noStrike" dirty="0">
                <a:solidFill>
                  <a:srgbClr val="000000"/>
                </a:solidFill>
                <a:effectLst/>
                <a:latin typeface="Arial" panose="020B0604020202020204" pitchFamily="34" charset="0"/>
              </a:rPr>
              <a:t>Propaganda Intrapartidária: </a:t>
            </a:r>
            <a:r>
              <a:rPr lang="pt-BR" sz="2800" b="1" i="0" u="none" strike="noStrike" dirty="0">
                <a:solidFill>
                  <a:srgbClr val="0070C0"/>
                </a:solidFill>
                <a:effectLst/>
                <a:latin typeface="Arial" panose="020B0604020202020204" pitchFamily="34" charset="0"/>
              </a:rPr>
              <a:t>art.36, §1º, Lei 9.504/1997.</a:t>
            </a:r>
            <a:r>
              <a:rPr lang="en-US" sz="2800" b="0" i="0" dirty="0">
                <a:solidFill>
                  <a:srgbClr val="0070C0"/>
                </a:solidFill>
                <a:effectLst/>
                <a:latin typeface="Arial" panose="020B0604020202020204" pitchFamily="34" charset="0"/>
              </a:rPr>
              <a:t>​</a:t>
            </a:r>
            <a:endParaRPr lang="en-US" sz="2800" b="0" i="0" dirty="0">
              <a:solidFill>
                <a:srgbClr val="0070C0"/>
              </a:solidFill>
              <a:effectLst/>
              <a:latin typeface="Segoe UI" panose="020B0502040204020203" pitchFamily="34" charset="0"/>
            </a:endParaRPr>
          </a:p>
          <a:p>
            <a:pPr algn="just" rtl="0" fontAlgn="base"/>
            <a:r>
              <a:rPr lang="pt-BR" sz="2800" b="0" i="0" dirty="0">
                <a:solidFill>
                  <a:srgbClr val="FF0000"/>
                </a:solidFill>
                <a:effectLst/>
                <a:latin typeface="Arial" panose="020B0604020202020204" pitchFamily="34" charset="0"/>
              </a:rPr>
              <a:t>​</a:t>
            </a:r>
            <a:endParaRPr lang="pt-BR" sz="2800" b="0" i="0" dirty="0">
              <a:solidFill>
                <a:srgbClr val="000000"/>
              </a:solidFill>
              <a:effectLst/>
              <a:latin typeface="Segoe UI" panose="020B0502040204020203" pitchFamily="34" charset="0"/>
            </a:endParaRPr>
          </a:p>
          <a:p>
            <a:pPr algn="just" rtl="0" fontAlgn="base"/>
            <a:r>
              <a:rPr lang="pt-BR" sz="2800" b="1" i="0" u="none" strike="noStrike" dirty="0">
                <a:solidFill>
                  <a:srgbClr val="000000"/>
                </a:solidFill>
                <a:effectLst/>
                <a:latin typeface="Arial" panose="020B0604020202020204" pitchFamily="34" charset="0"/>
              </a:rPr>
              <a:t>Propaganda Eleitoral: </a:t>
            </a:r>
            <a:r>
              <a:rPr lang="pt-BR" sz="2800" b="1" i="0" u="none" strike="noStrike" dirty="0">
                <a:solidFill>
                  <a:srgbClr val="0070C0"/>
                </a:solidFill>
                <a:effectLst/>
                <a:latin typeface="Arial" panose="020B0604020202020204" pitchFamily="34" charset="0"/>
              </a:rPr>
              <a:t>artigo 36, Lei 9.504/1997.</a:t>
            </a:r>
            <a:r>
              <a:rPr lang="en-US" sz="2800" b="0" i="0" dirty="0">
                <a:solidFill>
                  <a:srgbClr val="0070C0"/>
                </a:solidFill>
                <a:effectLst/>
                <a:latin typeface="Arial" panose="020B0604020202020204" pitchFamily="34" charset="0"/>
              </a:rPr>
              <a:t>​</a:t>
            </a:r>
            <a:endParaRPr lang="en-US" sz="2800" b="0" i="0" dirty="0">
              <a:solidFill>
                <a:srgbClr val="0070C0"/>
              </a:solidFill>
              <a:effectLst/>
              <a:latin typeface="Segoe UI" panose="020B0502040204020203" pitchFamily="34" charset="0"/>
            </a:endParaRPr>
          </a:p>
        </p:txBody>
      </p:sp>
    </p:spTree>
    <p:extLst>
      <p:ext uri="{BB962C8B-B14F-4D97-AF65-F5344CB8AC3E}">
        <p14:creationId xmlns:p14="http://schemas.microsoft.com/office/powerpoint/2010/main" val="1318579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C7DD34-A633-25F1-AB78-1829E0130E9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F2C3475-C667-56AF-29CA-D0D0416AAA0B}"/>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18424312-A422-992E-F04B-B7173BE74455}"/>
              </a:ext>
            </a:extLst>
          </p:cNvPr>
          <p:cNvSpPr>
            <a:spLocks noGrp="1"/>
          </p:cNvSpPr>
          <p:nvPr>
            <p:ph idx="1"/>
          </p:nvPr>
        </p:nvSpPr>
        <p:spPr>
          <a:xfrm>
            <a:off x="838200" y="1665437"/>
            <a:ext cx="10515600" cy="4351338"/>
          </a:xfrm>
        </p:spPr>
        <p:txBody>
          <a:bodyPr>
            <a:noAutofit/>
          </a:bodyPr>
          <a:lstStyle/>
          <a:p>
            <a:pPr marL="0" indent="0" algn="just" eaLnBrk="1" hangingPunct="1">
              <a:lnSpc>
                <a:spcPct val="100000"/>
              </a:lnSpc>
              <a:spcBef>
                <a:spcPct val="0"/>
              </a:spcBef>
              <a:buFontTx/>
              <a:buNone/>
            </a:pPr>
            <a:r>
              <a:rPr lang="pt-BR" altLang="pt-BR" sz="1600" dirty="0">
                <a:latin typeface="Arial" panose="020B0604020202020204" pitchFamily="34" charset="0"/>
              </a:rPr>
              <a:t>Art. 9º-E. Os provedores de aplicação serão solidariamente responsáveis, civil e administrativamente, quando não promoverem a indisponibilização imediata de conteúdos e contas, durante o período eleitoral, nos seguintes casos de risco:</a:t>
            </a:r>
          </a:p>
          <a:p>
            <a:pPr marL="0" indent="0" algn="just" eaLnBrk="1" hangingPunct="1">
              <a:lnSpc>
                <a:spcPct val="100000"/>
              </a:lnSpc>
              <a:spcBef>
                <a:spcPct val="0"/>
              </a:spcBef>
              <a:buFontTx/>
              <a:buNone/>
            </a:pPr>
            <a:r>
              <a:rPr lang="pt-BR" altLang="pt-BR" sz="1600" dirty="0" err="1">
                <a:latin typeface="Arial" panose="020B0604020202020204" pitchFamily="34" charset="0"/>
              </a:rPr>
              <a:t>I</a:t>
            </a:r>
            <a:r>
              <a:rPr lang="pt-BR" altLang="pt-BR" sz="1600" dirty="0">
                <a:latin typeface="Arial" panose="020B0604020202020204" pitchFamily="34" charset="0"/>
              </a:rPr>
              <a:t> – de condutas, informações e atos antidemocráticos caracterizadores de violação aos artigos 296, parágrafo único; 359-L, 359- M, 359-N, 359-P e 359-R do Código Penal;</a:t>
            </a:r>
          </a:p>
          <a:p>
            <a:pPr marL="0" indent="0" algn="just" eaLnBrk="1" hangingPunct="1">
              <a:lnSpc>
                <a:spcPct val="100000"/>
              </a:lnSpc>
              <a:spcBef>
                <a:spcPct val="0"/>
              </a:spcBef>
              <a:buFontTx/>
              <a:buNone/>
            </a:pPr>
            <a:r>
              <a:rPr lang="pt-BR" altLang="pt-BR" sz="1600" dirty="0">
                <a:latin typeface="Arial" panose="020B0604020202020204" pitchFamily="34" charset="0"/>
              </a:rPr>
              <a:t>II – de divulgação ou compartilhamento de fatos notoriamente </a:t>
            </a:r>
            <a:r>
              <a:rPr lang="pt-BR" altLang="pt-BR" sz="1600" dirty="0">
                <a:solidFill>
                  <a:srgbClr val="0070C0"/>
                </a:solidFill>
                <a:latin typeface="Arial" panose="020B0604020202020204" pitchFamily="34" charset="0"/>
              </a:rPr>
              <a:t>inverídicos ou gravemente descontextualizados </a:t>
            </a:r>
            <a:r>
              <a:rPr lang="pt-BR" altLang="pt-BR" sz="1600" dirty="0">
                <a:latin typeface="Arial" panose="020B0604020202020204" pitchFamily="34" charset="0"/>
              </a:rPr>
              <a:t>que atinjam a integridade do processo eleitoral, inclusive os processos de votação, apuração e totalização de votos; </a:t>
            </a:r>
          </a:p>
          <a:p>
            <a:pPr marL="0" indent="0" algn="just" eaLnBrk="1" hangingPunct="1">
              <a:lnSpc>
                <a:spcPct val="100000"/>
              </a:lnSpc>
              <a:spcBef>
                <a:spcPct val="0"/>
              </a:spcBef>
              <a:buFontTx/>
              <a:buNone/>
            </a:pPr>
            <a:r>
              <a:rPr lang="pt-BR" altLang="pt-BR" sz="1600" dirty="0">
                <a:latin typeface="Arial" panose="020B0604020202020204" pitchFamily="34" charset="0"/>
              </a:rPr>
              <a:t>III – de grave ameaça, direta e imediata, de violência ou incitação à violência contra a </a:t>
            </a:r>
            <a:r>
              <a:rPr lang="pt-BR" altLang="pt-BR" sz="1600" dirty="0">
                <a:solidFill>
                  <a:srgbClr val="0070C0"/>
                </a:solidFill>
                <a:latin typeface="Arial" panose="020B0604020202020204" pitchFamily="34" charset="0"/>
              </a:rPr>
              <a:t>integridade física de membros e servidores da Justiça eleitoral e Ministério Público eleitoral ou contra a infraestrutura física do Poder Judiciário</a:t>
            </a:r>
            <a:r>
              <a:rPr lang="pt-BR" altLang="pt-BR" sz="1600" dirty="0">
                <a:latin typeface="Arial" panose="020B0604020202020204" pitchFamily="34" charset="0"/>
              </a:rPr>
              <a:t> para restringir ou impedir o exercício dos poderes constitucionais ou a abolição violenta do Estado Democrático de Direito; </a:t>
            </a:r>
          </a:p>
          <a:p>
            <a:pPr marL="0" indent="0" algn="just" eaLnBrk="1" hangingPunct="1">
              <a:lnSpc>
                <a:spcPct val="100000"/>
              </a:lnSpc>
              <a:spcBef>
                <a:spcPct val="0"/>
              </a:spcBef>
              <a:buFontTx/>
              <a:buNone/>
            </a:pPr>
            <a:r>
              <a:rPr lang="pt-BR" altLang="pt-BR" sz="1600" dirty="0">
                <a:latin typeface="Arial" panose="020B0604020202020204" pitchFamily="34" charset="0"/>
              </a:rPr>
              <a:t>IV – de comportamento ou discurso de ódio, inclusive promoção de racismo, homofobia, ideologias nazistas, fascistas ou odiosas contra uma pessoa ou grupo por preconceito de origem, raça, sexo, cor, idade, religião e quaisquer outras formas de discriminação</a:t>
            </a:r>
          </a:p>
          <a:p>
            <a:pPr marL="0" indent="0" algn="just" eaLnBrk="1" hangingPunct="1">
              <a:lnSpc>
                <a:spcPct val="100000"/>
              </a:lnSpc>
              <a:spcBef>
                <a:spcPct val="0"/>
              </a:spcBef>
              <a:buFontTx/>
              <a:buNone/>
            </a:pPr>
            <a:r>
              <a:rPr lang="pt-BR" altLang="pt-BR" sz="1600" dirty="0">
                <a:latin typeface="Arial" panose="020B0604020202020204" pitchFamily="34" charset="0"/>
              </a:rPr>
              <a:t>V - de divulgação ou compartilhamento de conteúdo fabricado ou manipulado, parcial ou integralmente, por tecnologias digitais, incluindo inteligência artificial, em desacordo com as formas de rotulagem trazidas na presente Resolução. </a:t>
            </a:r>
          </a:p>
        </p:txBody>
      </p:sp>
    </p:spTree>
    <p:extLst>
      <p:ext uri="{BB962C8B-B14F-4D97-AF65-F5344CB8AC3E}">
        <p14:creationId xmlns:p14="http://schemas.microsoft.com/office/powerpoint/2010/main" val="2359033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E553027-1455-4920-2ED7-5502270D4E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27E05B-3835-BB9F-FEA2-50BEA23671A4}"/>
              </a:ext>
            </a:extLst>
          </p:cNvPr>
          <p:cNvSpPr>
            <a:spLocks noGrp="1"/>
          </p:cNvSpPr>
          <p:nvPr>
            <p:ph type="title"/>
          </p:nvPr>
        </p:nvSpPr>
        <p:spPr>
          <a:xfrm>
            <a:off x="838200" y="513495"/>
            <a:ext cx="10515600" cy="1325563"/>
          </a:xfrm>
        </p:spPr>
        <p:txBody>
          <a:bodyPr/>
          <a:lstStyle/>
          <a:p>
            <a:r>
              <a:rPr lang="pt-BR" dirty="0"/>
              <a:t>DESINFORMAÇÃO NA PROPAGANDA</a:t>
            </a:r>
          </a:p>
        </p:txBody>
      </p:sp>
      <p:sp>
        <p:nvSpPr>
          <p:cNvPr id="3" name="Espaço Reservado para Conteúdo 2">
            <a:extLst>
              <a:ext uri="{FF2B5EF4-FFF2-40B4-BE49-F238E27FC236}">
                <a16:creationId xmlns:a16="http://schemas.microsoft.com/office/drawing/2014/main" id="{BCEC8C2B-6BD8-4F61-2D72-994FD23A1ED4}"/>
              </a:ext>
            </a:extLst>
          </p:cNvPr>
          <p:cNvSpPr>
            <a:spLocks noGrp="1"/>
          </p:cNvSpPr>
          <p:nvPr>
            <p:ph idx="1"/>
          </p:nvPr>
        </p:nvSpPr>
        <p:spPr>
          <a:xfrm>
            <a:off x="838200" y="1665437"/>
            <a:ext cx="10515600" cy="4351338"/>
          </a:xfrm>
        </p:spPr>
        <p:txBody>
          <a:bodyPr>
            <a:noAutofit/>
          </a:bodyPr>
          <a:lstStyle/>
          <a:p>
            <a:pPr marL="0" indent="0" algn="just" eaLnBrk="1" hangingPunct="1">
              <a:lnSpc>
                <a:spcPct val="150000"/>
              </a:lnSpc>
              <a:spcBef>
                <a:spcPct val="0"/>
              </a:spcBef>
              <a:buFontTx/>
              <a:buNone/>
            </a:pPr>
            <a:r>
              <a:rPr lang="pt-BR" altLang="pt-BR" sz="2000" dirty="0">
                <a:latin typeface="Arial" panose="020B0604020202020204" pitchFamily="34" charset="0"/>
              </a:rPr>
              <a:t>Art. 9º-F. No caso de a propaganda eleitoral na internet veicular fatos notoriamente inverídicos ou </a:t>
            </a:r>
            <a:r>
              <a:rPr lang="pt-BR" altLang="pt-BR" sz="2000" dirty="0">
                <a:solidFill>
                  <a:srgbClr val="0070C0"/>
                </a:solidFill>
                <a:latin typeface="Arial" panose="020B0604020202020204" pitchFamily="34" charset="0"/>
              </a:rPr>
              <a:t>gravemente descontextualizados</a:t>
            </a:r>
            <a:r>
              <a:rPr lang="pt-BR" altLang="pt-BR" sz="2000" dirty="0">
                <a:latin typeface="Arial" panose="020B0604020202020204" pitchFamily="34" charset="0"/>
              </a:rPr>
              <a:t> sobre o sistema eletrônico de votação, o processo eleitoral ou a Justiça Eleitoral, as juízas e os juízes mencionados no art. 8º desta Resolução ficarão vinculados, no exercício do poder de polícia e nas representações, às decisões colegiadas do Tribunal Superior Eleitoral sobre a mesma matéria, nas quais tenha sido determinada a remoção ou a manutenção de conteúdos idênticos.</a:t>
            </a:r>
            <a:endParaRPr lang="pt-BR" altLang="pt-BR" sz="1600" dirty="0">
              <a:latin typeface="Arial" panose="020B0604020202020204" pitchFamily="34" charset="0"/>
            </a:endParaRPr>
          </a:p>
          <a:p>
            <a:pPr marL="0" indent="0" algn="just" eaLnBrk="1" hangingPunct="1">
              <a:lnSpc>
                <a:spcPct val="100000"/>
              </a:lnSpc>
              <a:spcBef>
                <a:spcPct val="0"/>
              </a:spcBef>
              <a:buFontTx/>
              <a:buNone/>
            </a:pPr>
            <a:endParaRPr lang="pt-BR" altLang="pt-BR" sz="1600" dirty="0">
              <a:latin typeface="Arial" panose="020B0604020202020204" pitchFamily="34" charset="0"/>
            </a:endParaRPr>
          </a:p>
        </p:txBody>
      </p:sp>
    </p:spTree>
    <p:extLst>
      <p:ext uri="{BB962C8B-B14F-4D97-AF65-F5344CB8AC3E}">
        <p14:creationId xmlns:p14="http://schemas.microsoft.com/office/powerpoint/2010/main" val="294382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DADOS PESSOAIS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 4º O tratamento de dados pessoais por qualquer controlador ou operador para fins de propaganda eleitoral deverá respeitar a finalidade para a qual o dado foi coletado</a:t>
            </a:r>
            <a:r>
              <a:rPr lang="pt-BR" altLang="pt-BR" sz="2800" b="1" dirty="0">
                <a:latin typeface="Arial" panose="020B0604020202020204" pitchFamily="34" charset="0"/>
              </a:rPr>
              <a:t>,</a:t>
            </a:r>
            <a:r>
              <a:rPr lang="pt-BR" altLang="pt-BR" sz="2800" dirty="0">
                <a:latin typeface="Arial" panose="020B0604020202020204" pitchFamily="34" charset="0"/>
              </a:rPr>
              <a:t> observados os demais princípios e normas previstas na Lei Geral de Proteção de Dados (LGPD) e as disposições desta Resolução. (Incluído pela Resolução nº 23.671/2021)</a:t>
            </a:r>
          </a:p>
          <a:p>
            <a:pPr marL="0" indent="0" algn="just" eaLnBrk="1" hangingPunct="1">
              <a:spcBef>
                <a:spcPct val="0"/>
              </a:spcBef>
              <a:buFontTx/>
              <a:buNone/>
            </a:pPr>
            <a:endParaRPr lang="pt-BR" dirty="0">
              <a:latin typeface="Arial" panose="020B0604020202020204" pitchFamily="34" charset="0"/>
            </a:endParaRPr>
          </a:p>
          <a:p>
            <a:pPr marL="0" indent="0" algn="just" eaLnBrk="1" hangingPunct="1">
              <a:spcBef>
                <a:spcPct val="0"/>
              </a:spcBef>
              <a:buFontTx/>
              <a:buNone/>
            </a:pPr>
            <a:endParaRPr lang="pt-BR" dirty="0"/>
          </a:p>
        </p:txBody>
      </p:sp>
    </p:spTree>
    <p:extLst>
      <p:ext uri="{BB962C8B-B14F-4D97-AF65-F5344CB8AC3E}">
        <p14:creationId xmlns:p14="http://schemas.microsoft.com/office/powerpoint/2010/main" val="70283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DADOS PESSOAIS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 5º As candidatas, os candidatos, os partidos, as federações ou as coligações </a:t>
            </a:r>
            <a:r>
              <a:rPr lang="pt-BR" altLang="pt-BR" sz="2800" dirty="0">
                <a:solidFill>
                  <a:srgbClr val="0070C0"/>
                </a:solidFill>
                <a:latin typeface="Arial" panose="020B0604020202020204" pitchFamily="34" charset="0"/>
              </a:rPr>
              <a:t>deverão disponibilizar ao titular informações sobre o tratamento de seus dados</a:t>
            </a:r>
            <a:r>
              <a:rPr lang="pt-BR" altLang="pt-BR" sz="2800" b="1" dirty="0">
                <a:latin typeface="Arial" panose="020B0604020202020204" pitchFamily="34" charset="0"/>
              </a:rPr>
              <a:t> </a:t>
            </a:r>
            <a:r>
              <a:rPr lang="pt-BR" altLang="pt-BR" sz="2800" dirty="0">
                <a:latin typeface="Arial" panose="020B0604020202020204" pitchFamily="34" charset="0"/>
              </a:rPr>
              <a:t>nos termos do art. 9º da Lei nº 13.709/2018 , bem como um canal de comunicação que permita ao titular obter a </a:t>
            </a:r>
            <a:r>
              <a:rPr lang="pt-BR" altLang="pt-BR" sz="2800" dirty="0">
                <a:solidFill>
                  <a:srgbClr val="0070C0"/>
                </a:solidFill>
                <a:latin typeface="Arial" panose="020B0604020202020204" pitchFamily="34" charset="0"/>
              </a:rPr>
              <a:t>confirmação da existência de tratamento de seus dados e formular pedidos de eliminação de dados ou </a:t>
            </a:r>
            <a:r>
              <a:rPr lang="pt-BR" altLang="pt-BR" sz="2800" dirty="0" err="1">
                <a:solidFill>
                  <a:srgbClr val="0070C0"/>
                </a:solidFill>
                <a:latin typeface="Arial" panose="020B0604020202020204" pitchFamily="34" charset="0"/>
              </a:rPr>
              <a:t>descadastramento</a:t>
            </a:r>
            <a:r>
              <a:rPr lang="pt-BR" altLang="pt-BR" sz="2800" dirty="0">
                <a:latin typeface="Arial" panose="020B0604020202020204" pitchFamily="34" charset="0"/>
              </a:rPr>
              <a:t>, além de exercer seus demais direitos, nos termos do art. 18 da Lei nº 13.709/2018 . (Incluído pela Resolução nº 23.671/2021)</a:t>
            </a:r>
          </a:p>
          <a:p>
            <a:pPr marL="0" indent="0" algn="just" eaLnBrk="1" hangingPunct="1">
              <a:spcBef>
                <a:spcPct val="0"/>
              </a:spcBef>
              <a:buFontTx/>
              <a:buNone/>
            </a:pPr>
            <a:endParaRPr lang="pt-BR" dirty="0">
              <a:latin typeface="Arial" panose="020B0604020202020204" pitchFamily="34" charset="0"/>
            </a:endParaRPr>
          </a:p>
          <a:p>
            <a:pPr marL="0" indent="0" algn="just" eaLnBrk="1" hangingPunct="1">
              <a:spcBef>
                <a:spcPct val="0"/>
              </a:spcBef>
              <a:buFontTx/>
              <a:buNone/>
            </a:pPr>
            <a:endParaRPr lang="pt-BR" dirty="0"/>
          </a:p>
        </p:txBody>
      </p:sp>
      <p:pic>
        <p:nvPicPr>
          <p:cNvPr id="4" name="Picture 2">
            <a:extLst>
              <a:ext uri="{FF2B5EF4-FFF2-40B4-BE49-F238E27FC236}">
                <a16:creationId xmlns:a16="http://schemas.microsoft.com/office/drawing/2014/main" id="{8EC4B873-3302-00BA-29FB-9E5CE4178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987" y="314797"/>
            <a:ext cx="773723" cy="104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972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NÃO TOLERADA</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 22. Não será tolerada propaganda, respondendo a pessoa infratora pelo emprego de processo de propaganda vedada e, se for o caso, pelo abuso de poder ( Código Eleitoral, </a:t>
            </a:r>
            <a:r>
              <a:rPr lang="pt-BR" altLang="pt-BR" sz="2800" dirty="0" err="1">
                <a:latin typeface="Arial" panose="020B0604020202020204" pitchFamily="34" charset="0"/>
              </a:rPr>
              <a:t>arts</a:t>
            </a:r>
            <a:r>
              <a:rPr lang="pt-BR" altLang="pt-BR" sz="2800" dirty="0">
                <a:latin typeface="Arial" panose="020B0604020202020204" pitchFamily="34" charset="0"/>
              </a:rPr>
              <a:t>. 222 , 237 e 243, I a X ; Lei nº 5.700/1971 ; e Lei Complementar nº 64/1990, art. 22 ): (Redação dada pela Resolução nº 23.671/2021)</a:t>
            </a:r>
            <a:endParaRPr lang="pt-BR" b="1" dirty="0"/>
          </a:p>
        </p:txBody>
      </p:sp>
    </p:spTree>
    <p:extLst>
      <p:ext uri="{BB962C8B-B14F-4D97-AF65-F5344CB8AC3E}">
        <p14:creationId xmlns:p14="http://schemas.microsoft.com/office/powerpoint/2010/main" val="272303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NÃO TOLERADA</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I - que veicule preconceitos de origem, etnia, raça, sexo, cor, idade, religiosidade, orientação sexual, identidade de gênero e quaisquer outras formas de discriminação, inclusive contra pessoa em razão de sua deficiência ( Constituição Federal, art. 3º, IV e art. 5º, XLI e XLII ; Lei nº 13.146/2015 ). (Redação dada pela Resolução nº 23.671/2021)</a:t>
            </a:r>
            <a:endParaRPr lang="pt-BR" b="1" dirty="0"/>
          </a:p>
        </p:txBody>
      </p:sp>
    </p:spTree>
    <p:extLst>
      <p:ext uri="{BB962C8B-B14F-4D97-AF65-F5344CB8AC3E}">
        <p14:creationId xmlns:p14="http://schemas.microsoft.com/office/powerpoint/2010/main" val="1065568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NÃO TOLERADA</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I - que veicule preconceitos de origem, etnia, raça, sexo, cor, idade, religiosidade, orientação sexual, identidade de gênero e quaisquer outras formas de discriminação, inclusive contra pessoa em razão de sua deficiência ( Constituição Federal, art. 3º, IV e art. 5º, XLI e XLII ; Lei nº 13.146/2015 ). (Redação dada pela Resolução nº 23.671/2021)</a:t>
            </a:r>
          </a:p>
          <a:p>
            <a:pPr marL="0" indent="0" algn="just" eaLnBrk="1" hangingPunct="1">
              <a:spcBef>
                <a:spcPct val="0"/>
              </a:spcBef>
              <a:buFontTx/>
              <a:buNone/>
            </a:pPr>
            <a:r>
              <a:rPr lang="pt-BR" dirty="0"/>
              <a:t>VII - que perturbe o sossego público, com algazarra ou abuso de instrumentos sonoros ou sinais acústicos,</a:t>
            </a:r>
            <a:r>
              <a:rPr lang="pt-BR" b="1" dirty="0"/>
              <a:t> </a:t>
            </a:r>
            <a:r>
              <a:rPr lang="pt-BR" dirty="0">
                <a:solidFill>
                  <a:srgbClr val="0070C0"/>
                </a:solidFill>
              </a:rPr>
              <a:t>inclusive aqueles provocados por fogos de artifício; (Redação dada pela Resolução nº 23.671/2021)</a:t>
            </a:r>
          </a:p>
        </p:txBody>
      </p:sp>
    </p:spTree>
    <p:extLst>
      <p:ext uri="{BB962C8B-B14F-4D97-AF65-F5344CB8AC3E}">
        <p14:creationId xmlns:p14="http://schemas.microsoft.com/office/powerpoint/2010/main" val="923361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NÃO TOLERADA</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XII - que deprecie a condição de mulher ou estimule sua discriminação em razão do sexo feminino, ou em relação à sua cor, raça ou etnia. (Incluído pela Resolução nº 23.671/2021)</a:t>
            </a:r>
          </a:p>
          <a:p>
            <a:pPr marL="0" indent="0" algn="just" eaLnBrk="1" hangingPunct="1">
              <a:spcBef>
                <a:spcPct val="0"/>
              </a:spcBef>
              <a:buFontTx/>
              <a:buNone/>
            </a:pPr>
            <a:endParaRPr lang="pt-BR" b="1" dirty="0"/>
          </a:p>
        </p:txBody>
      </p:sp>
      <p:pic>
        <p:nvPicPr>
          <p:cNvPr id="4" name="Picture 2">
            <a:extLst>
              <a:ext uri="{FF2B5EF4-FFF2-40B4-BE49-F238E27FC236}">
                <a16:creationId xmlns:a16="http://schemas.microsoft.com/office/drawing/2014/main" id="{2A72FC1F-594A-C1FF-ED02-1723305EF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987" y="314797"/>
            <a:ext cx="773723" cy="104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85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NA INTERNET</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Artigo 27</a:t>
            </a: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 1º A livre manifestação do pensamento de pessoa eleitora identificada ou identificável na internet somente é passível de limitação quando ofender a honra ou a imagem de candidatas, candidatos, partidos, federações ou coligações, ou divulgar fatos sabidamente inverídicos, observado o disposto no art. 9º-A desta Resolução. (Redação dada pela Resolução nº 23.671/2021)</a:t>
            </a: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3863510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NA INTERNET</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Artigo 27</a:t>
            </a: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 2º As manifestações de apoio ou crítica a partido político ou a candidata ou candidato ocorridas antes da data prevista no caput deste artigo, próprias do debate democrático, são regidas pela liberdade de manifestação. (Redação dada pela Resolução nº 23.671/2021)</a:t>
            </a: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137555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EB43AD-2492-1A55-1AA7-E1C9C63F0E2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86E3E8-B855-A4F3-DDFF-DED7B612BB80}"/>
              </a:ext>
            </a:extLst>
          </p:cNvPr>
          <p:cNvSpPr>
            <a:spLocks noGrp="1"/>
          </p:cNvSpPr>
          <p:nvPr>
            <p:ph type="title"/>
          </p:nvPr>
        </p:nvSpPr>
        <p:spPr>
          <a:xfrm>
            <a:off x="838200" y="513495"/>
            <a:ext cx="10515600" cy="1325563"/>
          </a:xfrm>
        </p:spPr>
        <p:txBody>
          <a:bodyPr/>
          <a:lstStyle/>
          <a:p>
            <a:r>
              <a:rPr lang="pt-BR"/>
              <a:t>“PUBLICIDADE” INSTITUCIONAL</a:t>
            </a:r>
            <a:endParaRPr lang="pt-BR" dirty="0"/>
          </a:p>
        </p:txBody>
      </p:sp>
      <p:pic>
        <p:nvPicPr>
          <p:cNvPr id="1032" name="Picture 8" descr="080423_f_010">
            <a:extLst>
              <a:ext uri="{FF2B5EF4-FFF2-40B4-BE49-F238E27FC236}">
                <a16:creationId xmlns:a16="http://schemas.microsoft.com/office/drawing/2014/main" id="{AB0E611B-A603-5EC8-5FF6-E309C5E85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87" y="1445303"/>
            <a:ext cx="3365722" cy="24483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ro oficial da Prefeitura de Candói possui o número 45, mesmo número do partido do prefeito, o PSDB">
            <a:extLst>
              <a:ext uri="{FF2B5EF4-FFF2-40B4-BE49-F238E27FC236}">
                <a16:creationId xmlns:a16="http://schemas.microsoft.com/office/drawing/2014/main" id="{575CAFE5-199E-E52C-9105-9F5760CA2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391" y="3964274"/>
            <a:ext cx="3179217" cy="2128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1701CB5-223A-8FDE-6965-FD2BC776CF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660" y="1607804"/>
            <a:ext cx="2955978" cy="221813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EDC2C23-D47E-A90D-E8E9-B6CF273BA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787" y="3871663"/>
            <a:ext cx="3343422" cy="222716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A138A99-AE8A-DF79-C8B9-E3FEE2438F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8832" y="1638354"/>
            <a:ext cx="2359408" cy="176759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5A747D1A-7CE8-44C1-D270-F3BC5A58563A}"/>
              </a:ext>
            </a:extLst>
          </p:cNvPr>
          <p:cNvPicPr>
            <a:picLocks noChangeAspect="1"/>
          </p:cNvPicPr>
          <p:nvPr/>
        </p:nvPicPr>
        <p:blipFill>
          <a:blip r:embed="rId8"/>
          <a:stretch>
            <a:fillRect/>
          </a:stretch>
        </p:blipFill>
        <p:spPr>
          <a:xfrm>
            <a:off x="8549951" y="3806711"/>
            <a:ext cx="2297170" cy="2266541"/>
          </a:xfrm>
          <a:prstGeom prst="rect">
            <a:avLst/>
          </a:prstGeom>
        </p:spPr>
      </p:pic>
      <p:sp>
        <p:nvSpPr>
          <p:cNvPr id="4" name="CaixaDeTexto 3">
            <a:extLst>
              <a:ext uri="{FF2B5EF4-FFF2-40B4-BE49-F238E27FC236}">
                <a16:creationId xmlns:a16="http://schemas.microsoft.com/office/drawing/2014/main" id="{B8BBEC61-8913-7C96-3A86-731C3E6F9E61}"/>
              </a:ext>
            </a:extLst>
          </p:cNvPr>
          <p:cNvSpPr txBox="1"/>
          <p:nvPr/>
        </p:nvSpPr>
        <p:spPr>
          <a:xfrm>
            <a:off x="1107874" y="6092674"/>
            <a:ext cx="2691177" cy="369332"/>
          </a:xfrm>
          <a:prstGeom prst="rect">
            <a:avLst/>
          </a:prstGeom>
          <a:noFill/>
        </p:spPr>
        <p:txBody>
          <a:bodyPr wrap="square" rtlCol="0">
            <a:spAutoFit/>
          </a:bodyPr>
          <a:lstStyle/>
          <a:p>
            <a:r>
              <a:rPr lang="pt-BR" dirty="0"/>
              <a:t>Fonte: A Notícia/SC</a:t>
            </a:r>
          </a:p>
        </p:txBody>
      </p:sp>
      <p:sp>
        <p:nvSpPr>
          <p:cNvPr id="5" name="CaixaDeTexto 4">
            <a:extLst>
              <a:ext uri="{FF2B5EF4-FFF2-40B4-BE49-F238E27FC236}">
                <a16:creationId xmlns:a16="http://schemas.microsoft.com/office/drawing/2014/main" id="{14B63B2E-AAE0-05D0-3B6E-21A75AC318FA}"/>
              </a:ext>
            </a:extLst>
          </p:cNvPr>
          <p:cNvSpPr txBox="1"/>
          <p:nvPr/>
        </p:nvSpPr>
        <p:spPr>
          <a:xfrm>
            <a:off x="4858420" y="6092674"/>
            <a:ext cx="2617320" cy="369332"/>
          </a:xfrm>
          <a:prstGeom prst="rect">
            <a:avLst/>
          </a:prstGeom>
          <a:noFill/>
        </p:spPr>
        <p:txBody>
          <a:bodyPr wrap="square" rtlCol="0">
            <a:spAutoFit/>
          </a:bodyPr>
          <a:lstStyle/>
          <a:p>
            <a:r>
              <a:rPr lang="pt-BR" dirty="0"/>
              <a:t>Fonte: Gazeta do Povo/PR</a:t>
            </a:r>
          </a:p>
        </p:txBody>
      </p:sp>
      <p:sp>
        <p:nvSpPr>
          <p:cNvPr id="6" name="CaixaDeTexto 5">
            <a:extLst>
              <a:ext uri="{FF2B5EF4-FFF2-40B4-BE49-F238E27FC236}">
                <a16:creationId xmlns:a16="http://schemas.microsoft.com/office/drawing/2014/main" id="{BD281D0D-4B24-89FA-910D-2FF05B0290C1}"/>
              </a:ext>
            </a:extLst>
          </p:cNvPr>
          <p:cNvSpPr txBox="1"/>
          <p:nvPr/>
        </p:nvSpPr>
        <p:spPr>
          <a:xfrm>
            <a:off x="8411581" y="3408859"/>
            <a:ext cx="2573910" cy="369332"/>
          </a:xfrm>
          <a:prstGeom prst="rect">
            <a:avLst/>
          </a:prstGeom>
          <a:noFill/>
        </p:spPr>
        <p:txBody>
          <a:bodyPr wrap="none" rtlCol="0">
            <a:spAutoFit/>
          </a:bodyPr>
          <a:lstStyle/>
          <a:p>
            <a:r>
              <a:rPr lang="pt-BR" dirty="0"/>
              <a:t>Foto: Rogério Carlos Born</a:t>
            </a:r>
          </a:p>
        </p:txBody>
      </p:sp>
      <p:sp>
        <p:nvSpPr>
          <p:cNvPr id="7" name="CaixaDeTexto 6">
            <a:extLst>
              <a:ext uri="{FF2B5EF4-FFF2-40B4-BE49-F238E27FC236}">
                <a16:creationId xmlns:a16="http://schemas.microsoft.com/office/drawing/2014/main" id="{10D4359C-A335-8130-7BA2-A1085B51EEAB}"/>
              </a:ext>
            </a:extLst>
          </p:cNvPr>
          <p:cNvSpPr txBox="1"/>
          <p:nvPr/>
        </p:nvSpPr>
        <p:spPr>
          <a:xfrm>
            <a:off x="8753052" y="6159839"/>
            <a:ext cx="1890967" cy="369332"/>
          </a:xfrm>
          <a:prstGeom prst="rect">
            <a:avLst/>
          </a:prstGeom>
          <a:noFill/>
        </p:spPr>
        <p:txBody>
          <a:bodyPr wrap="none" rtlCol="0">
            <a:spAutoFit/>
          </a:bodyPr>
          <a:lstStyle/>
          <a:p>
            <a:r>
              <a:rPr lang="pt-BR" dirty="0"/>
              <a:t>Foto: </a:t>
            </a:r>
            <a:r>
              <a:rPr lang="pt-BR" dirty="0" err="1"/>
              <a:t>Colnect.com</a:t>
            </a:r>
            <a:endParaRPr lang="pt-BR" dirty="0"/>
          </a:p>
        </p:txBody>
      </p:sp>
    </p:spTree>
    <p:extLst>
      <p:ext uri="{BB962C8B-B14F-4D97-AF65-F5344CB8AC3E}">
        <p14:creationId xmlns:p14="http://schemas.microsoft.com/office/powerpoint/2010/main" val="3888032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NA INTERNET</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Artigo 27</a:t>
            </a: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 2º As manifestações de apoio ou crítica a partido político ou a candidata ou candidato ocorridas antes da data prevista no caput deste artigo, próprias do debate democrático, são regidas pela liberdade de manifestação. (Redação dada pela Resolução nº 23.671/2021)</a:t>
            </a: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3899968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NA INTERNET</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Artigo </a:t>
            </a:r>
            <a:r>
              <a:rPr lang="pt-BR" altLang="pt-BR" dirty="0">
                <a:latin typeface="Arial" panose="020B0604020202020204" pitchFamily="34" charset="0"/>
              </a:rPr>
              <a:t>33</a:t>
            </a:r>
            <a:endParaRPr lang="pt-BR" altLang="pt-BR" sz="2800" dirty="0">
              <a:latin typeface="Arial" panose="020B0604020202020204" pitchFamily="34" charset="0"/>
            </a:endParaRP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As mensagens eletrônicas e as mensagens instantâneas enviadas por candidata, candidato, partido político, federação ou coligação, por qualquer meio, deverão oferecer identificação completa da pessoa remetente, bem como dispor de mecanismo que permita à pessoa destinatária a solicitação de </a:t>
            </a:r>
            <a:r>
              <a:rPr lang="pt-BR" altLang="pt-BR" sz="2800" dirty="0" err="1">
                <a:latin typeface="Arial" panose="020B0604020202020204" pitchFamily="34" charset="0"/>
              </a:rPr>
              <a:t>descadastramento</a:t>
            </a:r>
            <a:r>
              <a:rPr lang="pt-BR" altLang="pt-BR" sz="2800" dirty="0">
                <a:latin typeface="Arial" panose="020B0604020202020204" pitchFamily="34" charset="0"/>
              </a:rPr>
              <a:t> e eliminação dos seus dados pessoais, obrigada a pessoa remetente a providenciá-los no prazo de 48 (quarenta e oito) horas </a:t>
            </a: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3102104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NA INTERNET</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Artigo </a:t>
            </a:r>
            <a:r>
              <a:rPr lang="pt-BR" altLang="pt-BR" dirty="0">
                <a:latin typeface="Arial" panose="020B0604020202020204" pitchFamily="34" charset="0"/>
              </a:rPr>
              <a:t>33</a:t>
            </a:r>
            <a:endParaRPr lang="pt-BR" altLang="pt-BR" sz="2800" dirty="0">
              <a:latin typeface="Arial" panose="020B0604020202020204" pitchFamily="34" charset="0"/>
            </a:endParaRP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As mensagens eletrônicas e as mensagens instantâneas enviadas por candidata, candidato, partido político, federação ou coligação, por qualquer meio, deverão oferecer identificação completa da pessoa remetente, bem como dispor de mecanismo que permita à pessoa destinatária a solicitação de </a:t>
            </a:r>
            <a:r>
              <a:rPr lang="pt-BR" altLang="pt-BR" sz="2800" dirty="0" err="1">
                <a:latin typeface="Arial" panose="020B0604020202020204" pitchFamily="34" charset="0"/>
              </a:rPr>
              <a:t>descadastramento</a:t>
            </a:r>
            <a:r>
              <a:rPr lang="pt-BR" altLang="pt-BR" sz="2800" dirty="0">
                <a:latin typeface="Arial" panose="020B0604020202020204" pitchFamily="34" charset="0"/>
              </a:rPr>
              <a:t> e eliminação dos seus dados pessoais, obrigada a pessoa remetente a providenciá-los no prazo de 48 (quarenta e oito) horas </a:t>
            </a: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2899261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NA INTERNET</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 34. É vedada a realização de propaganda:</a:t>
            </a: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I - via telemarketing em qualquer horário </a:t>
            </a:r>
          </a:p>
          <a:p>
            <a:pPr marL="0" indent="0" algn="just" eaLnBrk="1" hangingPunct="1">
              <a:spcBef>
                <a:spcPct val="0"/>
              </a:spcBef>
              <a:buFontTx/>
              <a:buNone/>
            </a:pPr>
            <a:r>
              <a:rPr lang="pt-BR" altLang="pt-BR" sz="2800" dirty="0">
                <a:latin typeface="Arial" panose="020B0604020202020204" pitchFamily="34" charset="0"/>
              </a:rPr>
              <a:t>II - por meio de disparo em massa de mensagens instantâneas sem consentimento da pessoa destinatária ou a partir da contratação expedientes, tecnologias ou serviços não fornecidos pelo provedor de aplicação e em desacordo com seus termos de uso</a:t>
            </a: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 2º Abusos e excessos serão apurados e punidos nos termos do art. 22 da Lei Complementar no 64/1990 . (Incluído pela Resolução nº 23.671/2021)</a:t>
            </a: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4181342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NA INTERNET</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 34. É vedada a realização de propaganda:</a:t>
            </a: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I - via telemarketing em qualquer horário </a:t>
            </a:r>
          </a:p>
          <a:p>
            <a:pPr marL="0" indent="0" algn="just" eaLnBrk="1" hangingPunct="1">
              <a:spcBef>
                <a:spcPct val="0"/>
              </a:spcBef>
              <a:buFontTx/>
              <a:buNone/>
            </a:pPr>
            <a:r>
              <a:rPr lang="pt-BR" altLang="pt-BR" sz="2800" dirty="0">
                <a:latin typeface="Arial" panose="020B0604020202020204" pitchFamily="34" charset="0"/>
              </a:rPr>
              <a:t>II - por meio de disparo em massa de mensagens instantâneas sem consentimento da pessoa destinatária ou a partir da contratação expedientes, tecnologias ou serviços não fornecidos pelo provedor de aplicação e em desacordo com seus termos de uso</a:t>
            </a: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 2º Abusos e excessos serão apurados e punidos nos termos do art. 22 da Lei Complementar no 64/1990 . (Incluído pela Resolução nº 23.671/2021)</a:t>
            </a: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3266856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a:t>PROPAGANDA NA INTERNET</a:t>
            </a:r>
            <a:endParaRPr lang="pt-BR" dirty="0"/>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 34. É vedada a realização de propaganda:</a:t>
            </a: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I - via telemarketing em qualquer horário </a:t>
            </a:r>
          </a:p>
          <a:p>
            <a:pPr marL="0" indent="0" algn="just" eaLnBrk="1" hangingPunct="1">
              <a:spcBef>
                <a:spcPct val="0"/>
              </a:spcBef>
              <a:buFontTx/>
              <a:buNone/>
            </a:pPr>
            <a:r>
              <a:rPr lang="pt-BR" altLang="pt-BR" sz="2800" dirty="0">
                <a:latin typeface="Arial" panose="020B0604020202020204" pitchFamily="34" charset="0"/>
              </a:rPr>
              <a:t>II - por meio de disparo em massa de mensagens instantâneas sem consentimento da pessoa destinatária ou a partir da contratação expedientes, tecnologias ou serviços não fornecidos pelo provedor de aplicação e em desacordo com seus termos de uso</a:t>
            </a:r>
            <a:endParaRPr lang="pt-BR" altLang="pt-BR" dirty="0">
              <a:latin typeface="Arial" panose="020B0604020202020204" pitchFamily="34" charset="0"/>
            </a:endParaRPr>
          </a:p>
          <a:p>
            <a:pPr marL="0" indent="0" algn="just" eaLnBrk="1" hangingPunct="1">
              <a:spcBef>
                <a:spcPct val="0"/>
              </a:spcBef>
              <a:buFontTx/>
              <a:buNone/>
            </a:pPr>
            <a:r>
              <a:rPr lang="pt-BR" altLang="pt-BR" sz="2800" dirty="0">
                <a:latin typeface="Arial" panose="020B0604020202020204" pitchFamily="34" charset="0"/>
              </a:rPr>
              <a:t>§ 2º Abusos e excessos serão apurados e punidos nos termos do art. 22 da Lei Complementar no 64/1990 . (Incluído pela Resolução nº 23.671/2021)</a:t>
            </a:r>
          </a:p>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endParaRPr lang="pt-BR" b="1" dirty="0"/>
          </a:p>
        </p:txBody>
      </p:sp>
      <p:pic>
        <p:nvPicPr>
          <p:cNvPr id="4" name="Picture 2">
            <a:extLst>
              <a:ext uri="{FF2B5EF4-FFF2-40B4-BE49-F238E27FC236}">
                <a16:creationId xmlns:a16="http://schemas.microsoft.com/office/drawing/2014/main" id="{4FD27640-6FFD-B30F-BCB5-7047C3031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987" y="314797"/>
            <a:ext cx="773723" cy="104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30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A5565B-5042-3549-5D65-636DA485576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09EB0D8-F4DD-A6AA-993C-FBE2075353C9}"/>
              </a:ext>
            </a:extLst>
          </p:cNvPr>
          <p:cNvSpPr>
            <a:spLocks noGrp="1"/>
          </p:cNvSpPr>
          <p:nvPr>
            <p:ph type="title"/>
          </p:nvPr>
        </p:nvSpPr>
        <p:spPr>
          <a:xfrm>
            <a:off x="838200" y="513495"/>
            <a:ext cx="10515600" cy="1325563"/>
          </a:xfrm>
        </p:spPr>
        <p:txBody>
          <a:bodyPr/>
          <a:lstStyle/>
          <a:p>
            <a:r>
              <a:rPr lang="pt-BR" dirty="0"/>
              <a:t>ATOS DE CAMPANHA</a:t>
            </a:r>
          </a:p>
        </p:txBody>
      </p:sp>
      <p:sp>
        <p:nvSpPr>
          <p:cNvPr id="3" name="Espaço Reservado para Conteúdo 2">
            <a:extLst>
              <a:ext uri="{FF2B5EF4-FFF2-40B4-BE49-F238E27FC236}">
                <a16:creationId xmlns:a16="http://schemas.microsoft.com/office/drawing/2014/main" id="{175D67E4-27CC-5ABA-CE26-2DBA878A147B}"/>
              </a:ext>
            </a:extLst>
          </p:cNvPr>
          <p:cNvSpPr>
            <a:spLocks noGrp="1"/>
          </p:cNvSpPr>
          <p:nvPr>
            <p:ph idx="1"/>
          </p:nvPr>
        </p:nvSpPr>
        <p:spPr/>
        <p:txBody>
          <a:bodyPr>
            <a:normAutofit fontScale="92500"/>
          </a:bodyPr>
          <a:lstStyle/>
          <a:p>
            <a:pPr marL="0" indent="0" algn="just">
              <a:spcBef>
                <a:spcPct val="0"/>
              </a:spcBef>
              <a:buNone/>
            </a:pPr>
            <a:r>
              <a:rPr lang="pt-BR" dirty="0"/>
              <a:t>Art. 39. A realização de qualquer ato de propaganda partidária ou eleitoral, em recinto aberto ou fechado, não depende de licença da polícia.</a:t>
            </a:r>
          </a:p>
          <a:p>
            <a:pPr marL="0" indent="0" algn="just">
              <a:spcBef>
                <a:spcPct val="0"/>
              </a:spcBef>
              <a:buNone/>
            </a:pPr>
            <a:endParaRPr lang="pt-BR" dirty="0"/>
          </a:p>
          <a:p>
            <a:pPr marL="0" indent="0" algn="just">
              <a:spcBef>
                <a:spcPct val="0"/>
              </a:spcBef>
              <a:buNone/>
            </a:pPr>
            <a:r>
              <a:rPr lang="pt-BR" dirty="0"/>
              <a:t>§ 1º O candidato, partido ou coligação promotora do ato fará a devida comunicação à autoridade policial em, no mínimo, vinte e quatro horas antes de sua realização, a fim de que esta lhe garanta, segundo a prioridade do aviso, o direito contra quem tencione usar o local no mesmo dia e horário.</a:t>
            </a:r>
          </a:p>
          <a:p>
            <a:pPr marL="0" indent="0" algn="just">
              <a:spcBef>
                <a:spcPct val="0"/>
              </a:spcBef>
              <a:buNone/>
            </a:pPr>
            <a:endParaRPr lang="pt-BR" dirty="0"/>
          </a:p>
          <a:p>
            <a:pPr marL="0" indent="0" algn="just">
              <a:spcBef>
                <a:spcPct val="0"/>
              </a:spcBef>
              <a:buNone/>
            </a:pPr>
            <a:r>
              <a:rPr lang="pt-BR" dirty="0"/>
              <a:t>§ 2º A autoridade policial tomará as providências necessárias à garantia da realização do ato e ao funcionamento do tráfego e dos serviços públicos que o evento possa afetar.</a:t>
            </a:r>
          </a:p>
          <a:p>
            <a:pPr marL="0" indent="0" algn="just">
              <a:spcBef>
                <a:spcPct val="0"/>
              </a:spcBef>
              <a:buNone/>
            </a:pPr>
            <a:endParaRPr lang="pt-BR" dirty="0"/>
          </a:p>
        </p:txBody>
      </p:sp>
    </p:spTree>
    <p:extLst>
      <p:ext uri="{BB962C8B-B14F-4D97-AF65-F5344CB8AC3E}">
        <p14:creationId xmlns:p14="http://schemas.microsoft.com/office/powerpoint/2010/main" val="777433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03B7A30-1400-BE37-E621-7D27AAF9BDE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15D4D1A-96F5-1196-8CB0-62C5F8FC4410}"/>
              </a:ext>
            </a:extLst>
          </p:cNvPr>
          <p:cNvSpPr>
            <a:spLocks noGrp="1"/>
          </p:cNvSpPr>
          <p:nvPr>
            <p:ph type="title"/>
          </p:nvPr>
        </p:nvSpPr>
        <p:spPr>
          <a:xfrm>
            <a:off x="838200" y="513495"/>
            <a:ext cx="10515600" cy="1325563"/>
          </a:xfrm>
        </p:spPr>
        <p:txBody>
          <a:bodyPr/>
          <a:lstStyle/>
          <a:p>
            <a:r>
              <a:rPr lang="pt-BR" dirty="0"/>
              <a:t>ALTO FALANTES</a:t>
            </a:r>
          </a:p>
        </p:txBody>
      </p:sp>
      <p:sp>
        <p:nvSpPr>
          <p:cNvPr id="3" name="Espaço Reservado para Conteúdo 2">
            <a:extLst>
              <a:ext uri="{FF2B5EF4-FFF2-40B4-BE49-F238E27FC236}">
                <a16:creationId xmlns:a16="http://schemas.microsoft.com/office/drawing/2014/main" id="{25829A0B-0255-018F-48AF-9BD17257E767}"/>
              </a:ext>
            </a:extLst>
          </p:cNvPr>
          <p:cNvSpPr>
            <a:spLocks noGrp="1"/>
          </p:cNvSpPr>
          <p:nvPr>
            <p:ph idx="1"/>
          </p:nvPr>
        </p:nvSpPr>
        <p:spPr/>
        <p:txBody>
          <a:bodyPr>
            <a:normAutofit/>
          </a:bodyPr>
          <a:lstStyle/>
          <a:p>
            <a:pPr marL="0" indent="0" algn="just">
              <a:spcBef>
                <a:spcPct val="0"/>
              </a:spcBef>
              <a:buNone/>
            </a:pPr>
            <a:r>
              <a:rPr lang="pt-BR" dirty="0"/>
              <a:t>Art. 15. O funcionamento de alto-falantes ou amplificadores de som somente é permitido até a véspera da eleição, entre as 8 (oito) e as 22h (vinte e duas horas), sendo vedados a instalação e o uso daqueles equipamentos em distância inferior a 200m (duzentos metros) (Lei nº 9.504/1997, art. 39, § 3º) :</a:t>
            </a:r>
          </a:p>
        </p:txBody>
      </p:sp>
    </p:spTree>
    <p:extLst>
      <p:ext uri="{BB962C8B-B14F-4D97-AF65-F5344CB8AC3E}">
        <p14:creationId xmlns:p14="http://schemas.microsoft.com/office/powerpoint/2010/main" val="2849695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ALTO FALANTES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a:spcBef>
                <a:spcPct val="0"/>
              </a:spcBef>
              <a:buNone/>
            </a:pPr>
            <a:r>
              <a:rPr lang="pt-BR" sz="3000" dirty="0"/>
              <a:t>I - das sedes dos Poderes Executivo e Legislativo da União, dos Estados, do Distrito Federal e dos Municípios, das sedes dos tribunais judiciais, dos quartéis e de outros estabelecimentos militares;</a:t>
            </a:r>
          </a:p>
          <a:p>
            <a:pPr marL="0" indent="0" algn="just">
              <a:spcBef>
                <a:spcPct val="0"/>
              </a:spcBef>
              <a:buNone/>
            </a:pPr>
            <a:r>
              <a:rPr lang="pt-BR" sz="3000" dirty="0"/>
              <a:t>II - dos hospitais e das casas de saúde;</a:t>
            </a:r>
          </a:p>
          <a:p>
            <a:pPr marL="0" indent="0" algn="just">
              <a:spcBef>
                <a:spcPct val="0"/>
              </a:spcBef>
              <a:buNone/>
            </a:pPr>
            <a:r>
              <a:rPr lang="pt-BR" sz="3000" dirty="0"/>
              <a:t>III - das escolas, das bibliotecas públicas, das igrejas e dos teatros, quando em funcionamento.</a:t>
            </a:r>
          </a:p>
          <a:p>
            <a:pPr marL="0" indent="0" algn="just">
              <a:spcBef>
                <a:spcPct val="0"/>
              </a:spcBef>
              <a:buNone/>
            </a:pPr>
            <a:endParaRPr lang="pt-BR" dirty="0"/>
          </a:p>
        </p:txBody>
      </p:sp>
    </p:spTree>
    <p:extLst>
      <p:ext uri="{BB962C8B-B14F-4D97-AF65-F5344CB8AC3E}">
        <p14:creationId xmlns:p14="http://schemas.microsoft.com/office/powerpoint/2010/main" val="1573021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ALTO FALANTES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a:spcBef>
                <a:spcPct val="0"/>
              </a:spcBef>
              <a:buNone/>
            </a:pPr>
            <a:r>
              <a:rPr lang="pt-BR" sz="3000" dirty="0"/>
              <a:t>§ 1º A realização de comícios e a utilização de aparelhagens de sonorização fixas são permitidas no horário compreendido entre as 8 (oito) e as 24h (vinte e quatro horas), com exceção do comício de encerramento da campanha, que poderá ser prorrogado por mais 2 (duas) horas (Lei nº 9.504/1997, art. 39, § 4º) </a:t>
            </a:r>
          </a:p>
          <a:p>
            <a:pPr marL="0" indent="0" algn="just">
              <a:spcBef>
                <a:spcPct val="0"/>
              </a:spcBef>
              <a:buNone/>
            </a:pPr>
            <a:r>
              <a:rPr lang="pt-BR" sz="3000" dirty="0"/>
              <a:t>§ 2º É vedada a utilização de trios elétricos em campanhas eleitorais, exceto para a sonorização de comícios (Lei nº 9.504/1997, art. 39, § 10).</a:t>
            </a:r>
          </a:p>
          <a:p>
            <a:pPr marL="0" indent="0" algn="just">
              <a:spcBef>
                <a:spcPct val="0"/>
              </a:spcBef>
              <a:buNone/>
            </a:pPr>
            <a:endParaRPr lang="pt-BR" dirty="0"/>
          </a:p>
        </p:txBody>
      </p:sp>
    </p:spTree>
    <p:extLst>
      <p:ext uri="{BB962C8B-B14F-4D97-AF65-F5344CB8AC3E}">
        <p14:creationId xmlns:p14="http://schemas.microsoft.com/office/powerpoint/2010/main" val="303702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27B94-1328-EA63-1080-307944FFBC9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0D87CDE-3ECA-788E-52A3-3CEE1D83B8D8}"/>
              </a:ext>
            </a:extLst>
          </p:cNvPr>
          <p:cNvSpPr>
            <a:spLocks noGrp="1"/>
          </p:cNvSpPr>
          <p:nvPr>
            <p:ph type="title"/>
          </p:nvPr>
        </p:nvSpPr>
        <p:spPr>
          <a:xfrm>
            <a:off x="838200" y="513495"/>
            <a:ext cx="10515600" cy="1325563"/>
          </a:xfrm>
        </p:spPr>
        <p:txBody>
          <a:bodyPr/>
          <a:lstStyle/>
          <a:p>
            <a:r>
              <a:rPr lang="pt-BR"/>
              <a:t>“PUBLICIDADE” INSTITUCIONAL</a:t>
            </a:r>
            <a:endParaRPr lang="pt-BR" dirty="0"/>
          </a:p>
        </p:txBody>
      </p:sp>
      <p:pic>
        <p:nvPicPr>
          <p:cNvPr id="3078" name="Picture 6">
            <a:extLst>
              <a:ext uri="{FF2B5EF4-FFF2-40B4-BE49-F238E27FC236}">
                <a16:creationId xmlns:a16="http://schemas.microsoft.com/office/drawing/2014/main" id="{6E744AAF-AF29-17CA-FBA1-BB85CC79E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38" y="1586901"/>
            <a:ext cx="5595943" cy="419492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F919E0DC-53E7-3E61-532B-314A65BBC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6138" y="1176276"/>
            <a:ext cx="3568505" cy="199684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435F2FA8-66B2-3564-070B-EC20ED5F36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665" y="3250515"/>
            <a:ext cx="3377447" cy="2531307"/>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A5CCE04B-450D-8F1F-3A70-15FF3FBE16AE}"/>
              </a:ext>
            </a:extLst>
          </p:cNvPr>
          <p:cNvSpPr txBox="1"/>
          <p:nvPr/>
        </p:nvSpPr>
        <p:spPr>
          <a:xfrm>
            <a:off x="4718542" y="5975173"/>
            <a:ext cx="2663678" cy="369332"/>
          </a:xfrm>
          <a:prstGeom prst="rect">
            <a:avLst/>
          </a:prstGeom>
          <a:noFill/>
        </p:spPr>
        <p:txBody>
          <a:bodyPr wrap="none" rtlCol="0">
            <a:spAutoFit/>
          </a:bodyPr>
          <a:lstStyle/>
          <a:p>
            <a:r>
              <a:rPr lang="pt-BR" dirty="0"/>
              <a:t>Fotos: Rogério Carlos Born</a:t>
            </a:r>
          </a:p>
        </p:txBody>
      </p:sp>
    </p:spTree>
    <p:extLst>
      <p:ext uri="{BB962C8B-B14F-4D97-AF65-F5344CB8AC3E}">
        <p14:creationId xmlns:p14="http://schemas.microsoft.com/office/powerpoint/2010/main" val="12640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ALTO FALANTES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a:spcBef>
                <a:spcPct val="0"/>
              </a:spcBef>
              <a:buNone/>
            </a:pPr>
            <a:r>
              <a:rPr lang="pt-BR" sz="3000" dirty="0"/>
              <a:t>§ 3º A utilização de carro de som ou </a:t>
            </a:r>
            <a:r>
              <a:rPr lang="pt-BR" sz="3000" dirty="0" err="1"/>
              <a:t>minitrio</a:t>
            </a:r>
            <a:r>
              <a:rPr lang="pt-BR" sz="3000" dirty="0"/>
              <a:t> como meio de propaganda eleitoral é permitida apenas em carreatas, caminhadas e passeatas ou durante reuniões e comícios, e desde que observado o limite de 80dB (oitenta decibéis) de nível de pressão sonora, medido a 7m (sete metros) de distância do veículo (Lei nº 9.504/1997, art. 39, § 11).</a:t>
            </a:r>
          </a:p>
          <a:p>
            <a:pPr marL="0" indent="0" algn="just">
              <a:spcBef>
                <a:spcPct val="0"/>
              </a:spcBef>
              <a:buNone/>
            </a:pPr>
            <a:endParaRPr lang="pt-BR" sz="3000" dirty="0"/>
          </a:p>
          <a:p>
            <a:pPr marL="0" indent="0" algn="just">
              <a:spcBef>
                <a:spcPct val="0"/>
              </a:spcBef>
              <a:buNone/>
            </a:pPr>
            <a:endParaRPr lang="pt-BR" dirty="0"/>
          </a:p>
        </p:txBody>
      </p:sp>
    </p:spTree>
    <p:extLst>
      <p:ext uri="{BB962C8B-B14F-4D97-AF65-F5344CB8AC3E}">
        <p14:creationId xmlns:p14="http://schemas.microsoft.com/office/powerpoint/2010/main" val="1834227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ALTO FALANTES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fontScale="92500"/>
          </a:bodyPr>
          <a:lstStyle/>
          <a:p>
            <a:pPr marL="0" indent="0" algn="just">
              <a:spcBef>
                <a:spcPct val="0"/>
              </a:spcBef>
              <a:buNone/>
            </a:pPr>
            <a:r>
              <a:rPr lang="pt-BR" sz="3000" dirty="0"/>
              <a:t>§ 4º Para efeitos desta Resolução, considera-se (Lei nº 9.504/1997, </a:t>
            </a:r>
            <a:r>
              <a:rPr lang="pt-BR" sz="3000" dirty="0" err="1"/>
              <a:t>arts</a:t>
            </a:r>
            <a:r>
              <a:rPr lang="pt-BR" sz="3000" dirty="0"/>
              <a:t>. 39, §§ 9º-A, e 12):</a:t>
            </a:r>
          </a:p>
          <a:p>
            <a:pPr marL="0" indent="0" algn="just">
              <a:spcBef>
                <a:spcPct val="0"/>
              </a:spcBef>
              <a:buNone/>
            </a:pPr>
            <a:r>
              <a:rPr lang="pt-BR" sz="3000" dirty="0"/>
              <a:t>I - carro de som: qualquer veículo, motorizado ou não, ou ainda tracionado por animais, que use equipamento de som com potência nominal de amplificação de, no máximo, 10.000W (dez mil watts) e que transite divulgando jingles ou mensagens de candidatos;</a:t>
            </a:r>
          </a:p>
          <a:p>
            <a:pPr marL="0" indent="0" algn="just">
              <a:spcBef>
                <a:spcPct val="0"/>
              </a:spcBef>
              <a:buNone/>
            </a:pPr>
            <a:r>
              <a:rPr lang="pt-BR" sz="3000" dirty="0"/>
              <a:t>II - </a:t>
            </a:r>
            <a:r>
              <a:rPr lang="pt-BR" sz="3000" dirty="0" err="1"/>
              <a:t>minitrio</a:t>
            </a:r>
            <a:r>
              <a:rPr lang="pt-BR" sz="3000" dirty="0"/>
              <a:t>: veículo automotor que use equipamento de som com potência nominal de amplificação maior que 10.000W (dez mil watts) e até 20.000W (vinte mil watts);</a:t>
            </a:r>
          </a:p>
          <a:p>
            <a:pPr marL="0" indent="0" algn="just">
              <a:spcBef>
                <a:spcPct val="0"/>
              </a:spcBef>
              <a:buNone/>
            </a:pPr>
            <a:r>
              <a:rPr lang="pt-BR" sz="3000" dirty="0"/>
              <a:t>III - trio elétrico: veículo automotor que use equipamento de som com potência nominal de amplificação maior que 20.000W (vinte mil watts).</a:t>
            </a:r>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dirty="0"/>
          </a:p>
        </p:txBody>
      </p:sp>
    </p:spTree>
    <p:extLst>
      <p:ext uri="{BB962C8B-B14F-4D97-AF65-F5344CB8AC3E}">
        <p14:creationId xmlns:p14="http://schemas.microsoft.com/office/powerpoint/2010/main" val="4237148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SHOWMÍCIO</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dirty="0">
                <a:latin typeface="Arial" panose="020B0604020202020204" pitchFamily="34" charset="0"/>
              </a:rPr>
              <a:t>Art. 17. É proibida a realização de showmício e de evento assemelhado, presencial ou transmitido pela internet, para promoção de candidatas e candidatos e a apresentação, remunerada ou não, de artistas com a finalidade de animar comício e reunião eleitoral, respondendo a pessoa infratora pelo emprego de processo de propaganda vedada e, se for o caso, pelo abuso de poder </a:t>
            </a:r>
            <a:endParaRPr lang="pt-BR" altLang="pt-BR" sz="2800" dirty="0">
              <a:latin typeface="Arial" panose="020B0604020202020204" pitchFamily="34" charset="0"/>
            </a:endParaRPr>
          </a:p>
          <a:p>
            <a:pPr marL="0" indent="0" algn="just" eaLnBrk="1" hangingPunct="1">
              <a:spcBef>
                <a:spcPct val="0"/>
              </a:spcBef>
              <a:buFontTx/>
              <a:buNone/>
            </a:pPr>
            <a:endParaRPr lang="pt-BR" dirty="0">
              <a:latin typeface="Arial" panose="020B0604020202020204" pitchFamily="34" charset="0"/>
            </a:endParaRPr>
          </a:p>
          <a:p>
            <a:pPr marL="0" indent="0" algn="just" eaLnBrk="1" hangingPunct="1">
              <a:spcBef>
                <a:spcPct val="0"/>
              </a:spcBef>
              <a:buFontTx/>
              <a:buNone/>
            </a:pPr>
            <a:endParaRPr lang="pt-BR" dirty="0"/>
          </a:p>
        </p:txBody>
      </p:sp>
    </p:spTree>
    <p:extLst>
      <p:ext uri="{BB962C8B-B14F-4D97-AF65-F5344CB8AC3E}">
        <p14:creationId xmlns:p14="http://schemas.microsoft.com/office/powerpoint/2010/main" val="3157776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SHOWMÍCIO</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fontScale="92500" lnSpcReduction="10000"/>
          </a:bodyPr>
          <a:lstStyle/>
          <a:p>
            <a:pPr marL="0" indent="0" algn="just" eaLnBrk="1" hangingPunct="1">
              <a:spcBef>
                <a:spcPct val="0"/>
              </a:spcBef>
              <a:buFontTx/>
              <a:buNone/>
            </a:pPr>
            <a:endParaRPr lang="pt-BR" altLang="pt-BR" sz="2800" dirty="0">
              <a:latin typeface="Arial" panose="020B0604020202020204" pitchFamily="34" charset="0"/>
            </a:endParaRPr>
          </a:p>
          <a:p>
            <a:pPr marL="0" indent="0" algn="just" eaLnBrk="1" hangingPunct="1">
              <a:spcBef>
                <a:spcPct val="0"/>
              </a:spcBef>
              <a:buFontTx/>
              <a:buNone/>
            </a:pPr>
            <a:r>
              <a:rPr lang="pt-BR" altLang="pt-BR" dirty="0">
                <a:latin typeface="Arial" panose="020B0604020202020204" pitchFamily="34" charset="0"/>
              </a:rPr>
              <a:t>Parágrafo único. A proibição de que trata o caput deste artigo não se estende: (Redação dada pela Resolução nº 23.671/2021)</a:t>
            </a:r>
          </a:p>
          <a:p>
            <a:pPr marL="0" indent="0" algn="just" eaLnBrk="1" hangingPunct="1">
              <a:spcBef>
                <a:spcPct val="0"/>
              </a:spcBef>
              <a:buFontTx/>
              <a:buNone/>
            </a:pPr>
            <a:r>
              <a:rPr lang="pt-BR" altLang="pt-BR" dirty="0">
                <a:latin typeface="Arial" panose="020B0604020202020204" pitchFamily="34" charset="0"/>
              </a:rPr>
              <a:t>I - às candidatas e aos candidatos </a:t>
            </a:r>
            <a:r>
              <a:rPr lang="pt-BR" altLang="pt-BR" b="1" dirty="0">
                <a:latin typeface="Arial" panose="020B0604020202020204" pitchFamily="34" charset="0"/>
              </a:rPr>
              <a:t>que sejam profissionais da classe artística,</a:t>
            </a:r>
            <a:r>
              <a:rPr lang="pt-BR" altLang="pt-BR" dirty="0">
                <a:latin typeface="Arial" panose="020B0604020202020204" pitchFamily="34" charset="0"/>
              </a:rPr>
              <a:t> cantoras, cantores, atrizes, atores, apresentadoras e apresentadores, que poderão exercer as atividades normais de sua profissão durante o período eleitoral, exceto em programas de rádio e de televisão, na animação de comício ou para divulgação, ainda que de forma dissimulada de sua candidatura ou de campanha eleitoral; e (Incluído pela Resolução nº 23.671/2021)</a:t>
            </a:r>
          </a:p>
          <a:p>
            <a:pPr marL="0" indent="0" algn="just" eaLnBrk="1" hangingPunct="1">
              <a:spcBef>
                <a:spcPct val="0"/>
              </a:spcBef>
              <a:buFontTx/>
              <a:buNone/>
            </a:pPr>
            <a:r>
              <a:rPr lang="pt-BR" altLang="pt-BR" dirty="0">
                <a:latin typeface="Arial" panose="020B0604020202020204" pitchFamily="34" charset="0"/>
              </a:rPr>
              <a:t>II - às </a:t>
            </a:r>
            <a:r>
              <a:rPr lang="pt-BR" altLang="pt-BR" b="1" dirty="0">
                <a:latin typeface="Arial" panose="020B0604020202020204" pitchFamily="34" charset="0"/>
              </a:rPr>
              <a:t>apresentações artísticas ou shows musicais em eventos de arrecadação de recursos para campanhas</a:t>
            </a:r>
            <a:r>
              <a:rPr lang="pt-BR" altLang="pt-BR" dirty="0">
                <a:latin typeface="Arial" panose="020B0604020202020204" pitchFamily="34" charset="0"/>
              </a:rPr>
              <a:t> eleitorais previstos no art. 23, § 4º, V, da Lei nº 9.504/1997 </a:t>
            </a:r>
            <a:endParaRPr lang="pt-BR" altLang="pt-BR" sz="2800" dirty="0">
              <a:latin typeface="Arial" panose="020B0604020202020204" pitchFamily="34" charset="0"/>
            </a:endParaRPr>
          </a:p>
          <a:p>
            <a:pPr marL="0" indent="0" algn="just" eaLnBrk="1" hangingPunct="1">
              <a:spcBef>
                <a:spcPct val="0"/>
              </a:spcBef>
              <a:buFontTx/>
              <a:buNone/>
            </a:pPr>
            <a:endParaRPr lang="pt-BR" dirty="0">
              <a:latin typeface="Arial" panose="020B0604020202020204" pitchFamily="34" charset="0"/>
            </a:endParaRPr>
          </a:p>
          <a:p>
            <a:pPr marL="0" indent="0" algn="just" eaLnBrk="1" hangingPunct="1">
              <a:spcBef>
                <a:spcPct val="0"/>
              </a:spcBef>
              <a:buFontTx/>
              <a:buNone/>
            </a:pPr>
            <a:endParaRPr lang="pt-BR" dirty="0"/>
          </a:p>
        </p:txBody>
      </p:sp>
    </p:spTree>
    <p:extLst>
      <p:ext uri="{BB962C8B-B14F-4D97-AF65-F5344CB8AC3E}">
        <p14:creationId xmlns:p14="http://schemas.microsoft.com/office/powerpoint/2010/main" val="1117989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UNIFORMES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dirty="0">
                <a:latin typeface="Arial" panose="020B0604020202020204" pitchFamily="34" charset="0"/>
              </a:rPr>
              <a:t>Artigo 18.</a:t>
            </a: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r>
              <a:rPr lang="pt-BR" altLang="pt-BR" dirty="0">
                <a:latin typeface="Arial" panose="020B0604020202020204" pitchFamily="34" charset="0"/>
              </a:rPr>
              <a:t>§ 2º É permitida a entrega de camisas a pessoas que exercem a função de cabos eleitorais para utilização durante o trabalho na campanha, desde que não contenham os elementos explícitos de propaganda eleitoral, cingindo-se à logomarca do partido, da federação ou da coligação, ou ainda ao nome da candidata ou do candidato. (Redação dada pela Resolução nº 23.671/2021)</a:t>
            </a:r>
            <a:endParaRPr lang="pt-BR" altLang="pt-BR" sz="2800" dirty="0">
              <a:latin typeface="Arial" panose="020B0604020202020204" pitchFamily="34" charset="0"/>
            </a:endParaRPr>
          </a:p>
          <a:p>
            <a:pPr marL="0" indent="0" algn="just" eaLnBrk="1" hangingPunct="1">
              <a:spcBef>
                <a:spcPct val="0"/>
              </a:spcBef>
              <a:buFontTx/>
              <a:buNone/>
            </a:pPr>
            <a:endParaRPr lang="pt-BR" dirty="0">
              <a:latin typeface="Arial" panose="020B0604020202020204" pitchFamily="34" charset="0"/>
            </a:endParaRPr>
          </a:p>
          <a:p>
            <a:pPr marL="0" indent="0" algn="just" eaLnBrk="1" hangingPunct="1">
              <a:spcBef>
                <a:spcPct val="0"/>
              </a:spcBef>
              <a:buFontTx/>
              <a:buNone/>
            </a:pPr>
            <a:endParaRPr lang="pt-BR" dirty="0"/>
          </a:p>
        </p:txBody>
      </p:sp>
    </p:spTree>
    <p:extLst>
      <p:ext uri="{BB962C8B-B14F-4D97-AF65-F5344CB8AC3E}">
        <p14:creationId xmlns:p14="http://schemas.microsoft.com/office/powerpoint/2010/main" val="3507322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DE RUA</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dirty="0">
                <a:latin typeface="Arial" panose="020B0604020202020204" pitchFamily="34" charset="0"/>
              </a:rPr>
              <a:t>Artigo 19.</a:t>
            </a:r>
          </a:p>
          <a:p>
            <a:pPr marL="0" indent="0" algn="just" eaLnBrk="1" hangingPunct="1">
              <a:spcBef>
                <a:spcPct val="0"/>
              </a:spcBef>
              <a:buFontTx/>
              <a:buNone/>
            </a:pPr>
            <a:endParaRPr lang="pt-BR" altLang="pt-BR" dirty="0">
              <a:latin typeface="Arial" panose="020B0604020202020204" pitchFamily="34" charset="0"/>
            </a:endParaRPr>
          </a:p>
          <a:p>
            <a:pPr marL="0" indent="0" algn="just" eaLnBrk="1" hangingPunct="1">
              <a:spcBef>
                <a:spcPct val="0"/>
              </a:spcBef>
              <a:buFontTx/>
              <a:buNone/>
            </a:pPr>
            <a:r>
              <a:rPr lang="pt-BR" altLang="pt-BR" dirty="0">
                <a:latin typeface="Arial" panose="020B0604020202020204" pitchFamily="34" charset="0"/>
              </a:rPr>
              <a:t>Nos bens cujo uso dependa de cessão ou permissão do poder público, ou que a ele pertençam, e nos bens de uso comum, inclusive postes de iluminação pública, sinalização de tráfego, viadutos, passarelas, pontes, paradas de ônibus e outros equipamentos urbanos, é vedada a veiculação de propaganda de qualquer natureza, inclusive pichação, inscrição a tinta e exposição de placas, estandartes, faixas, cavaletes, bonecos e assemelhados (Lei nº 9.504/1997, art. 37, caput).</a:t>
            </a:r>
            <a:endParaRPr lang="pt-BR" dirty="0">
              <a:latin typeface="Arial" panose="020B0604020202020204" pitchFamily="34" charset="0"/>
            </a:endParaRPr>
          </a:p>
          <a:p>
            <a:pPr marL="0" indent="0" algn="just" eaLnBrk="1" hangingPunct="1">
              <a:spcBef>
                <a:spcPct val="0"/>
              </a:spcBef>
              <a:buFontTx/>
              <a:buNone/>
            </a:pPr>
            <a:endParaRPr lang="pt-BR" dirty="0"/>
          </a:p>
        </p:txBody>
      </p:sp>
    </p:spTree>
    <p:extLst>
      <p:ext uri="{BB962C8B-B14F-4D97-AF65-F5344CB8AC3E}">
        <p14:creationId xmlns:p14="http://schemas.microsoft.com/office/powerpoint/2010/main" val="15650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DE RUA</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 8º A caracterização da responsabilidade do candidato na hipótese do § 7º deste artigo </a:t>
            </a:r>
            <a:r>
              <a:rPr lang="pt-BR" altLang="pt-BR" sz="2800" b="1" dirty="0">
                <a:latin typeface="Arial" panose="020B0604020202020204" pitchFamily="34" charset="0"/>
              </a:rPr>
              <a:t>não depende de prévia notificação, bastando a existência de circunstâncias que revelem a impossibilidade de o beneficiário não ter tido conhecimento da propaganda.</a:t>
            </a:r>
            <a:endParaRPr lang="pt-BR" b="1" dirty="0"/>
          </a:p>
        </p:txBody>
      </p:sp>
    </p:spTree>
    <p:extLst>
      <p:ext uri="{BB962C8B-B14F-4D97-AF65-F5344CB8AC3E}">
        <p14:creationId xmlns:p14="http://schemas.microsoft.com/office/powerpoint/2010/main" val="19158962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DE RUA</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 8º-A Na hipótese de </a:t>
            </a:r>
            <a:r>
              <a:rPr lang="pt-BR" altLang="pt-BR" sz="2800" b="1" dirty="0">
                <a:latin typeface="Arial" panose="020B0604020202020204" pitchFamily="34" charset="0"/>
              </a:rPr>
              <a:t>derrame de material</a:t>
            </a:r>
            <a:r>
              <a:rPr lang="pt-BR" altLang="pt-BR" sz="2800" dirty="0">
                <a:latin typeface="Arial" panose="020B0604020202020204" pitchFamily="34" charset="0"/>
              </a:rPr>
              <a:t> de propaganda no local de votação realizado na véspera ou no dia da eleição, a representação por propaganda eleitoral irregular poderá ser ajuizada até 48 (quarenta e oito) horas após a data do pleito. (Incluído pela Resolução nº 23.671/2021)</a:t>
            </a:r>
            <a:endParaRPr lang="pt-BR" b="1" dirty="0"/>
          </a:p>
        </p:txBody>
      </p:sp>
    </p:spTree>
    <p:extLst>
      <p:ext uri="{BB962C8B-B14F-4D97-AF65-F5344CB8AC3E}">
        <p14:creationId xmlns:p14="http://schemas.microsoft.com/office/powerpoint/2010/main" val="3794439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PROPAGANDA DE RUA</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lgn="just" eaLnBrk="1" hangingPunct="1">
              <a:spcBef>
                <a:spcPct val="0"/>
              </a:spcBef>
              <a:buFontTx/>
              <a:buNone/>
            </a:pPr>
            <a:r>
              <a:rPr lang="pt-BR" altLang="pt-BR" sz="2800" dirty="0">
                <a:latin typeface="Arial" panose="020B0604020202020204" pitchFamily="34" charset="0"/>
              </a:rPr>
              <a:t>Art. 16. Até as 22h (vinte e duas horas) do dia que antecede o da eleição, serão permitidos distribuição de material gráfico, caminhada, carreata ou passeata, acompanhadas ou não por carro de som ou </a:t>
            </a:r>
            <a:r>
              <a:rPr lang="pt-BR" altLang="pt-BR" sz="2800" dirty="0" err="1">
                <a:latin typeface="Arial" panose="020B0604020202020204" pitchFamily="34" charset="0"/>
              </a:rPr>
              <a:t>minitrio</a:t>
            </a:r>
            <a:r>
              <a:rPr lang="pt-BR" altLang="pt-BR" sz="2800" dirty="0">
                <a:latin typeface="Arial" panose="020B0604020202020204" pitchFamily="34" charset="0"/>
              </a:rPr>
              <a:t> (Lei nº 9.504/1997, art. 39, §§ 9º e 11)</a:t>
            </a:r>
            <a:endParaRPr lang="pt-BR" b="1" dirty="0"/>
          </a:p>
        </p:txBody>
      </p:sp>
    </p:spTree>
    <p:extLst>
      <p:ext uri="{BB962C8B-B14F-4D97-AF65-F5344CB8AC3E}">
        <p14:creationId xmlns:p14="http://schemas.microsoft.com/office/powerpoint/2010/main" val="2312180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UNIVERSIDADES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fontScale="92500" lnSpcReduction="10000"/>
          </a:bodyPr>
          <a:lstStyle/>
          <a:p>
            <a:pPr marL="0" indent="0" algn="just" eaLnBrk="1" hangingPunct="1">
              <a:spcBef>
                <a:spcPct val="0"/>
              </a:spcBef>
              <a:buFontTx/>
              <a:buNone/>
            </a:pPr>
            <a:r>
              <a:rPr lang="pt-BR" altLang="pt-BR" sz="2800" dirty="0">
                <a:latin typeface="Arial" panose="020B0604020202020204" pitchFamily="34" charset="0"/>
              </a:rPr>
              <a:t>§ 10. O art. 37 da Lei nº 9.504/1997 (art. 19 da Resolução) não autoriza a prática de atos judiciais ou administrativos pelos quais se possibilite, determine ou promova o ingresso de pessoas agentes públicas em universidades públicas e privadas, o recolhimento de documentos, a interrupção de aulas, debates ou manifestações de docentes e discentes universitários, a atividade disciplinar docente e discente e a coleta irregular de depoimentos dessas cidadãs e desses cidadãos pela prática de manifestação livre de ideias e divulgação do pensamento nos ambientes universitários ou em equipamentos sob a administração de universidades públicas e privadas e serventes a seus fins e desempenhos. (ADPF nº 548/DF, </a:t>
            </a:r>
            <a:r>
              <a:rPr lang="pt-BR" altLang="pt-BR" sz="2800" dirty="0" err="1">
                <a:latin typeface="Arial" panose="020B0604020202020204" pitchFamily="34" charset="0"/>
              </a:rPr>
              <a:t>DJe</a:t>
            </a:r>
            <a:r>
              <a:rPr lang="pt-BR" altLang="pt-BR" sz="2800" dirty="0">
                <a:latin typeface="Arial" panose="020B0604020202020204" pitchFamily="34" charset="0"/>
              </a:rPr>
              <a:t> de 9.6.2020). (Incluído pela Resolução nº 23.671/2021)</a:t>
            </a:r>
            <a:endParaRPr lang="pt-BR" b="1" dirty="0"/>
          </a:p>
        </p:txBody>
      </p:sp>
    </p:spTree>
    <p:extLst>
      <p:ext uri="{BB962C8B-B14F-4D97-AF65-F5344CB8AC3E}">
        <p14:creationId xmlns:p14="http://schemas.microsoft.com/office/powerpoint/2010/main" val="389215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B10D3D9-C0D6-AEB2-CC2B-0E401A3A946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FE6D07A-48C6-AFA9-C432-811058FFC10B}"/>
              </a:ext>
            </a:extLst>
          </p:cNvPr>
          <p:cNvSpPr>
            <a:spLocks noGrp="1"/>
          </p:cNvSpPr>
          <p:nvPr>
            <p:ph type="title"/>
          </p:nvPr>
        </p:nvSpPr>
        <p:spPr>
          <a:xfrm>
            <a:off x="838200" y="513495"/>
            <a:ext cx="10515600" cy="1325563"/>
          </a:xfrm>
        </p:spPr>
        <p:txBody>
          <a:bodyPr/>
          <a:lstStyle/>
          <a:p>
            <a:r>
              <a:rPr lang="pt-BR" dirty="0"/>
              <a:t>“PUBLICIDADE”INSTITUCIONAL</a:t>
            </a:r>
          </a:p>
        </p:txBody>
      </p:sp>
      <p:sp>
        <p:nvSpPr>
          <p:cNvPr id="3" name="Espaço Reservado para Conteúdo 2">
            <a:extLst>
              <a:ext uri="{FF2B5EF4-FFF2-40B4-BE49-F238E27FC236}">
                <a16:creationId xmlns:a16="http://schemas.microsoft.com/office/drawing/2014/main" id="{4AE869B2-6836-ED14-2B0A-11FF5E9C24CC}"/>
              </a:ext>
            </a:extLst>
          </p:cNvPr>
          <p:cNvSpPr>
            <a:spLocks noGrp="1"/>
          </p:cNvSpPr>
          <p:nvPr>
            <p:ph idx="1"/>
          </p:nvPr>
        </p:nvSpPr>
        <p:spPr>
          <a:xfrm>
            <a:off x="838200" y="1600542"/>
            <a:ext cx="10515600" cy="4351338"/>
          </a:xfrm>
        </p:spPr>
        <p:txBody>
          <a:bodyPr>
            <a:normAutofit fontScale="92500"/>
          </a:bodyPr>
          <a:lstStyle/>
          <a:p>
            <a:pPr marL="0" indent="0" algn="just" eaLnBrk="1" hangingPunct="1">
              <a:spcBef>
                <a:spcPct val="0"/>
              </a:spcBef>
              <a:buFontTx/>
              <a:buNone/>
            </a:pPr>
            <a:r>
              <a:rPr lang="pt-BR" b="0" i="0" dirty="0">
                <a:solidFill>
                  <a:srgbClr val="000000"/>
                </a:solidFill>
                <a:effectLst/>
                <a:latin typeface="Arial" panose="020B0604020202020204" pitchFamily="34" charset="0"/>
              </a:rPr>
              <a:t>Constituição da República</a:t>
            </a:r>
          </a:p>
          <a:p>
            <a:pPr marL="0" indent="0" algn="just" eaLnBrk="1" hangingPunct="1">
              <a:spcBef>
                <a:spcPct val="0"/>
              </a:spcBef>
              <a:buFontTx/>
              <a:buNone/>
            </a:pPr>
            <a:endParaRPr lang="pt-BR" b="0" i="0" dirty="0">
              <a:solidFill>
                <a:srgbClr val="000000"/>
              </a:solidFill>
              <a:effectLst/>
              <a:latin typeface="Arial" panose="020B0604020202020204" pitchFamily="34" charset="0"/>
            </a:endParaRPr>
          </a:p>
          <a:p>
            <a:pPr marL="0" indent="0" algn="just" eaLnBrk="1" hangingPunct="1">
              <a:spcBef>
                <a:spcPct val="0"/>
              </a:spcBef>
              <a:buFontTx/>
              <a:buNone/>
            </a:pPr>
            <a:r>
              <a:rPr lang="pt-BR" b="0" i="0" dirty="0">
                <a:solidFill>
                  <a:srgbClr val="000000"/>
                </a:solidFill>
                <a:effectLst/>
                <a:latin typeface="Arial" panose="020B0604020202020204" pitchFamily="34" charset="0"/>
              </a:rPr>
              <a:t>Art. 37. A administração pública direta e indireta de qualquer dos Poderes da União, dos Estados, do Distrito Federal e dos Municípios obedecerá aos princípios de legalidade, impessoalidade, moralidade, publicidade e eficiência e, também, ao seguinte:  </a:t>
            </a:r>
          </a:p>
          <a:p>
            <a:pPr marL="0" indent="0" algn="just" eaLnBrk="1" hangingPunct="1">
              <a:spcBef>
                <a:spcPct val="0"/>
              </a:spcBef>
              <a:buFontTx/>
              <a:buNone/>
            </a:pPr>
            <a:endParaRPr lang="pt-BR" dirty="0">
              <a:solidFill>
                <a:srgbClr val="000000"/>
              </a:solidFill>
              <a:latin typeface="Arial" panose="020B0604020202020204" pitchFamily="34" charset="0"/>
            </a:endParaRPr>
          </a:p>
          <a:p>
            <a:pPr marL="0" indent="0" algn="just" eaLnBrk="1" hangingPunct="1">
              <a:spcBef>
                <a:spcPct val="0"/>
              </a:spcBef>
              <a:buFontTx/>
              <a:buNone/>
            </a:pPr>
            <a:r>
              <a:rPr lang="pt-BR" dirty="0"/>
              <a:t>§ 1º A publicidade dos atos, programas, obras, serviços e campanhas dos órgãos públicos deverá ter caráter educativo, informativo ou de orientação social, </a:t>
            </a:r>
            <a:r>
              <a:rPr lang="pt-BR" dirty="0">
                <a:solidFill>
                  <a:srgbClr val="0070C0"/>
                </a:solidFill>
              </a:rPr>
              <a:t>dela não podendo constar nomes, símbolos ou imagens que caracterizem promoção pessoal de autoridades ou servidores públicos.</a:t>
            </a:r>
          </a:p>
          <a:p>
            <a:pPr marL="0" indent="0" eaLnBrk="1" hangingPunct="1">
              <a:spcBef>
                <a:spcPct val="0"/>
              </a:spcBef>
              <a:buFontTx/>
              <a:buNone/>
            </a:pPr>
            <a:endParaRPr lang="pt-BR" dirty="0"/>
          </a:p>
          <a:p>
            <a:pPr marL="0" indent="0" eaLnBrk="1" hangingPunct="1">
              <a:spcBef>
                <a:spcPct val="0"/>
              </a:spcBef>
              <a:buFontTx/>
              <a:buNone/>
            </a:pPr>
            <a:endParaRPr lang="pt-BR" dirty="0"/>
          </a:p>
        </p:txBody>
      </p:sp>
    </p:spTree>
    <p:extLst>
      <p:ext uri="{BB962C8B-B14F-4D97-AF65-F5344CB8AC3E}">
        <p14:creationId xmlns:p14="http://schemas.microsoft.com/office/powerpoint/2010/main" val="3135142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637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1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78B3C78-9F56-22BD-A156-B1F1B70ADB2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E4F3E20-B49C-37BD-0C35-980BE8E392F9}"/>
              </a:ext>
            </a:extLst>
          </p:cNvPr>
          <p:cNvSpPr>
            <a:spLocks noGrp="1"/>
          </p:cNvSpPr>
          <p:nvPr>
            <p:ph type="title"/>
          </p:nvPr>
        </p:nvSpPr>
        <p:spPr>
          <a:xfrm>
            <a:off x="838200" y="513495"/>
            <a:ext cx="10515600" cy="1325563"/>
          </a:xfrm>
        </p:spPr>
        <p:txBody>
          <a:bodyPr/>
          <a:lstStyle/>
          <a:p>
            <a:r>
              <a:rPr lang="pt-BR" dirty="0"/>
              <a:t>“PUBLICIDADE”INSTITUCIONAL</a:t>
            </a:r>
          </a:p>
        </p:txBody>
      </p:sp>
      <p:sp>
        <p:nvSpPr>
          <p:cNvPr id="3" name="Espaço Reservado para Conteúdo 2">
            <a:extLst>
              <a:ext uri="{FF2B5EF4-FFF2-40B4-BE49-F238E27FC236}">
                <a16:creationId xmlns:a16="http://schemas.microsoft.com/office/drawing/2014/main" id="{F2E01905-3F5C-9591-2D7C-6ED071B81AE1}"/>
              </a:ext>
            </a:extLst>
          </p:cNvPr>
          <p:cNvSpPr>
            <a:spLocks noGrp="1"/>
          </p:cNvSpPr>
          <p:nvPr>
            <p:ph idx="1"/>
          </p:nvPr>
        </p:nvSpPr>
        <p:spPr>
          <a:xfrm>
            <a:off x="838200" y="1600542"/>
            <a:ext cx="10515600" cy="4351338"/>
          </a:xfrm>
        </p:spPr>
        <p:txBody>
          <a:bodyPr>
            <a:normAutofit/>
          </a:bodyPr>
          <a:lstStyle/>
          <a:p>
            <a:pPr marL="0" indent="0" algn="just" eaLnBrk="1" hangingPunct="1">
              <a:spcBef>
                <a:spcPct val="0"/>
              </a:spcBef>
              <a:buFontTx/>
              <a:buNone/>
            </a:pPr>
            <a:r>
              <a:rPr lang="pt-BR" sz="3000" b="0" i="0" dirty="0">
                <a:solidFill>
                  <a:srgbClr val="000000"/>
                </a:solidFill>
                <a:effectLst/>
                <a:latin typeface="Arial" panose="020B0604020202020204" pitchFamily="34" charset="0"/>
              </a:rPr>
              <a:t>Constituição de Santa Catarina</a:t>
            </a:r>
          </a:p>
          <a:p>
            <a:pPr marL="0" indent="0" algn="just" eaLnBrk="1" hangingPunct="1">
              <a:spcBef>
                <a:spcPct val="0"/>
              </a:spcBef>
              <a:buFontTx/>
              <a:buNone/>
            </a:pPr>
            <a:endParaRPr lang="pt-BR" sz="3000" b="0" i="0" dirty="0">
              <a:solidFill>
                <a:srgbClr val="000000"/>
              </a:solidFill>
              <a:effectLst/>
              <a:latin typeface="Arial" panose="020B0604020202020204" pitchFamily="34" charset="0"/>
            </a:endParaRPr>
          </a:p>
          <a:p>
            <a:pPr marL="0" indent="0" algn="just" eaLnBrk="1" hangingPunct="1">
              <a:spcBef>
                <a:spcPct val="0"/>
              </a:spcBef>
              <a:buFontTx/>
              <a:buNone/>
            </a:pPr>
            <a:r>
              <a:rPr lang="pt-BR" sz="3000" b="0" i="0" dirty="0">
                <a:solidFill>
                  <a:srgbClr val="000000"/>
                </a:solidFill>
                <a:effectLst/>
                <a:latin typeface="Arial" panose="020B0604020202020204" pitchFamily="34" charset="0"/>
              </a:rPr>
              <a:t>Art. </a:t>
            </a:r>
            <a:r>
              <a:rPr lang="pt-BR" sz="3000" dirty="0">
                <a:solidFill>
                  <a:srgbClr val="000000"/>
                </a:solidFill>
                <a:latin typeface="Arial" panose="020B0604020202020204" pitchFamily="34" charset="0"/>
              </a:rPr>
              <a:t>180</a:t>
            </a:r>
            <a:r>
              <a:rPr lang="pt-BR" sz="3000" b="0" i="0" dirty="0">
                <a:solidFill>
                  <a:srgbClr val="000000"/>
                </a:solidFill>
                <a:effectLst/>
                <a:latin typeface="Arial" panose="020B0604020202020204" pitchFamily="34" charset="0"/>
              </a:rPr>
              <a:t>. O uso, pelo Poder Público estadual, dos meios de comunicação social se restringirá a publicidade obrigatória de seus atos oficiais e a divulgação de notas e avisos oficiais de esclarecimento;  campanhas educativas de interesse público e campanhas de racionalização e racionamento do uso de serviços públicos e de utilidade pública.</a:t>
            </a:r>
            <a:endParaRPr lang="pt-BR" sz="3000" dirty="0"/>
          </a:p>
          <a:p>
            <a:pPr marL="0" indent="0" eaLnBrk="1" hangingPunct="1">
              <a:spcBef>
                <a:spcPct val="0"/>
              </a:spcBef>
              <a:buFontTx/>
              <a:buNone/>
            </a:pPr>
            <a:endParaRPr lang="pt-BR" dirty="0"/>
          </a:p>
        </p:txBody>
      </p:sp>
    </p:spTree>
    <p:extLst>
      <p:ext uri="{BB962C8B-B14F-4D97-AF65-F5344CB8AC3E}">
        <p14:creationId xmlns:p14="http://schemas.microsoft.com/office/powerpoint/2010/main" val="199769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335C813-3721-4DF8-214E-755AABF6286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8FC9E1A-50CC-1A46-75AC-54E5C744A094}"/>
              </a:ext>
            </a:extLst>
          </p:cNvPr>
          <p:cNvSpPr>
            <a:spLocks noGrp="1"/>
          </p:cNvSpPr>
          <p:nvPr>
            <p:ph type="title"/>
          </p:nvPr>
        </p:nvSpPr>
        <p:spPr>
          <a:xfrm>
            <a:off x="838200" y="513495"/>
            <a:ext cx="10515600" cy="1325563"/>
          </a:xfrm>
        </p:spPr>
        <p:txBody>
          <a:bodyPr/>
          <a:lstStyle/>
          <a:p>
            <a:r>
              <a:rPr lang="pt-BR" dirty="0"/>
              <a:t>“PUBLICIDADE”INSTITUCIONAL</a:t>
            </a:r>
          </a:p>
        </p:txBody>
      </p:sp>
      <p:sp>
        <p:nvSpPr>
          <p:cNvPr id="3" name="Espaço Reservado para Conteúdo 2">
            <a:extLst>
              <a:ext uri="{FF2B5EF4-FFF2-40B4-BE49-F238E27FC236}">
                <a16:creationId xmlns:a16="http://schemas.microsoft.com/office/drawing/2014/main" id="{9B12BD1B-F95B-0765-7225-B3DC01241BA0}"/>
              </a:ext>
            </a:extLst>
          </p:cNvPr>
          <p:cNvSpPr>
            <a:spLocks noGrp="1"/>
          </p:cNvSpPr>
          <p:nvPr>
            <p:ph idx="1"/>
          </p:nvPr>
        </p:nvSpPr>
        <p:spPr>
          <a:xfrm>
            <a:off x="838200" y="1600542"/>
            <a:ext cx="10515600" cy="4351338"/>
          </a:xfrm>
        </p:spPr>
        <p:txBody>
          <a:bodyPr>
            <a:normAutofit/>
          </a:bodyPr>
          <a:lstStyle/>
          <a:p>
            <a:pPr marL="0" indent="0" algn="just" eaLnBrk="1" hangingPunct="1">
              <a:spcBef>
                <a:spcPct val="0"/>
              </a:spcBef>
              <a:buFontTx/>
              <a:buNone/>
            </a:pPr>
            <a:r>
              <a:rPr lang="pt-BR" sz="3000" b="0" i="0" dirty="0">
                <a:solidFill>
                  <a:srgbClr val="000000"/>
                </a:solidFill>
                <a:effectLst/>
                <a:latin typeface="Arial" panose="020B0604020202020204" pitchFamily="34" charset="0"/>
              </a:rPr>
              <a:t>Lei 9.504/1997</a:t>
            </a:r>
          </a:p>
          <a:p>
            <a:pPr marL="0" indent="0" algn="just" eaLnBrk="1" hangingPunct="1">
              <a:spcBef>
                <a:spcPct val="0"/>
              </a:spcBef>
              <a:buFontTx/>
              <a:buNone/>
            </a:pPr>
            <a:endParaRPr lang="pt-BR" sz="3000" b="0" i="0" dirty="0">
              <a:solidFill>
                <a:srgbClr val="000000"/>
              </a:solidFill>
              <a:effectLst/>
              <a:latin typeface="Arial" panose="020B0604020202020204" pitchFamily="34" charset="0"/>
            </a:endParaRPr>
          </a:p>
          <a:p>
            <a:pPr marL="0" indent="0" algn="just" eaLnBrk="1" hangingPunct="1">
              <a:spcBef>
                <a:spcPct val="0"/>
              </a:spcBef>
              <a:buFontTx/>
              <a:buNone/>
            </a:pPr>
            <a:r>
              <a:rPr lang="pt-BR" sz="3000" b="0" i="0" dirty="0">
                <a:solidFill>
                  <a:srgbClr val="000000"/>
                </a:solidFill>
                <a:effectLst/>
                <a:latin typeface="Arial" panose="020B0604020202020204" pitchFamily="34" charset="0"/>
              </a:rPr>
              <a:t>Art. </a:t>
            </a:r>
            <a:r>
              <a:rPr lang="pt-BR" sz="3000" dirty="0">
                <a:solidFill>
                  <a:srgbClr val="000000"/>
                </a:solidFill>
                <a:latin typeface="Arial" panose="020B0604020202020204" pitchFamily="34" charset="0"/>
              </a:rPr>
              <a:t>40</a:t>
            </a:r>
            <a:r>
              <a:rPr lang="pt-BR" sz="3000" b="0" i="0" dirty="0">
                <a:solidFill>
                  <a:srgbClr val="000000"/>
                </a:solidFill>
                <a:effectLst/>
                <a:latin typeface="Arial" panose="020B0604020202020204" pitchFamily="34" charset="0"/>
              </a:rPr>
              <a:t>. O uso, na propaganda eleitoral, de símbolos, frases ou imagens, associadas ou semelhantes às empregadas por órgão de governo, empresa pública ou sociedade de economia mista constitui crime, punível com detenção, de 6 meses a 1 ano, com a alternativa de prestação de serviços à comunidade pelo mesmo período, e multa no valor de 10.000 a 20.000 UFIR.​</a:t>
            </a:r>
            <a:endParaRPr lang="pt-BR" sz="3000" dirty="0"/>
          </a:p>
          <a:p>
            <a:pPr marL="0" indent="0" eaLnBrk="1" hangingPunct="1">
              <a:spcBef>
                <a:spcPct val="0"/>
              </a:spcBef>
              <a:buFontTx/>
              <a:buNone/>
            </a:pPr>
            <a:endParaRPr lang="pt-BR" dirty="0"/>
          </a:p>
        </p:txBody>
      </p:sp>
    </p:spTree>
    <p:extLst>
      <p:ext uri="{BB962C8B-B14F-4D97-AF65-F5344CB8AC3E}">
        <p14:creationId xmlns:p14="http://schemas.microsoft.com/office/powerpoint/2010/main" val="218986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A36E4E-FF00-21C0-F400-F3429A1544E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CA37417-2894-7150-76C3-9D13D6373BAE}"/>
              </a:ext>
            </a:extLst>
          </p:cNvPr>
          <p:cNvSpPr>
            <a:spLocks noGrp="1"/>
          </p:cNvSpPr>
          <p:nvPr>
            <p:ph type="title"/>
          </p:nvPr>
        </p:nvSpPr>
        <p:spPr>
          <a:xfrm>
            <a:off x="838200" y="513495"/>
            <a:ext cx="10515600" cy="1325563"/>
          </a:xfrm>
        </p:spPr>
        <p:txBody>
          <a:bodyPr/>
          <a:lstStyle/>
          <a:p>
            <a:r>
              <a:rPr lang="pt-BR" dirty="0"/>
              <a:t>“PUBLICIDADE”INSTITUCIONAL</a:t>
            </a:r>
          </a:p>
        </p:txBody>
      </p:sp>
      <p:sp>
        <p:nvSpPr>
          <p:cNvPr id="3" name="Espaço Reservado para Conteúdo 2">
            <a:extLst>
              <a:ext uri="{FF2B5EF4-FFF2-40B4-BE49-F238E27FC236}">
                <a16:creationId xmlns:a16="http://schemas.microsoft.com/office/drawing/2014/main" id="{4F063D71-12E7-C18D-FAD8-906AE942C0E8}"/>
              </a:ext>
            </a:extLst>
          </p:cNvPr>
          <p:cNvSpPr>
            <a:spLocks noGrp="1"/>
          </p:cNvSpPr>
          <p:nvPr>
            <p:ph idx="1"/>
          </p:nvPr>
        </p:nvSpPr>
        <p:spPr>
          <a:xfrm>
            <a:off x="838200" y="1600542"/>
            <a:ext cx="10515600" cy="4351338"/>
          </a:xfrm>
        </p:spPr>
        <p:txBody>
          <a:bodyPr>
            <a:normAutofit/>
          </a:bodyPr>
          <a:lstStyle/>
          <a:p>
            <a:pPr marL="0" indent="0" algn="just" eaLnBrk="1" hangingPunct="1">
              <a:spcBef>
                <a:spcPct val="0"/>
              </a:spcBef>
              <a:buFontTx/>
              <a:buNone/>
            </a:pPr>
            <a:r>
              <a:rPr lang="pt-BR" sz="3000" b="0" i="0" dirty="0">
                <a:solidFill>
                  <a:srgbClr val="000000"/>
                </a:solidFill>
                <a:effectLst/>
                <a:latin typeface="Arial" panose="020B0604020202020204" pitchFamily="34" charset="0"/>
              </a:rPr>
              <a:t>Lei 9.504/1997</a:t>
            </a:r>
          </a:p>
          <a:p>
            <a:pPr marL="0" indent="0" algn="just" eaLnBrk="1" hangingPunct="1">
              <a:spcBef>
                <a:spcPct val="0"/>
              </a:spcBef>
              <a:buFontTx/>
              <a:buNone/>
            </a:pPr>
            <a:endParaRPr lang="pt-BR" sz="3000" b="0" i="0" dirty="0">
              <a:solidFill>
                <a:srgbClr val="000000"/>
              </a:solidFill>
              <a:effectLst/>
              <a:latin typeface="Arial" panose="020B0604020202020204" pitchFamily="34" charset="0"/>
            </a:endParaRPr>
          </a:p>
          <a:p>
            <a:pPr marL="0" indent="0" algn="just" eaLnBrk="1" hangingPunct="1">
              <a:spcBef>
                <a:spcPct val="0"/>
              </a:spcBef>
              <a:buFontTx/>
              <a:buNone/>
            </a:pPr>
            <a:r>
              <a:rPr lang="pt-BR" sz="3000" b="0" i="0" dirty="0">
                <a:solidFill>
                  <a:srgbClr val="000000"/>
                </a:solidFill>
                <a:effectLst/>
                <a:latin typeface="Arial" panose="020B0604020202020204" pitchFamily="34" charset="0"/>
              </a:rPr>
              <a:t>Artigo 73. São proibidas aos agentes públicos, servidores ou não, as seguintes condutas tendentes a afetar a igualdade de oportunidades entre candidatos nos pleitos eleitorais</a:t>
            </a:r>
          </a:p>
          <a:p>
            <a:pPr marL="0" indent="0" algn="just" eaLnBrk="1" hangingPunct="1">
              <a:spcBef>
                <a:spcPct val="0"/>
              </a:spcBef>
              <a:buFontTx/>
              <a:buNone/>
            </a:pPr>
            <a:endParaRPr lang="pt-BR" sz="3000" b="0" i="0" dirty="0">
              <a:solidFill>
                <a:srgbClr val="000000"/>
              </a:solidFill>
              <a:effectLst/>
              <a:latin typeface="Arial" panose="020B0604020202020204" pitchFamily="34" charset="0"/>
            </a:endParaRPr>
          </a:p>
          <a:p>
            <a:pPr marL="0" indent="0" algn="just" eaLnBrk="1" hangingPunct="1">
              <a:spcBef>
                <a:spcPct val="0"/>
              </a:spcBef>
              <a:buFontTx/>
              <a:buNone/>
            </a:pPr>
            <a:r>
              <a:rPr lang="pt-BR" sz="3000" b="0" i="0" dirty="0">
                <a:solidFill>
                  <a:srgbClr val="000000"/>
                </a:solidFill>
                <a:effectLst/>
                <a:latin typeface="Arial" panose="020B0604020202020204" pitchFamily="34" charset="0"/>
              </a:rPr>
              <a:t>VI – nos três meses que antecedem o pleito:​</a:t>
            </a:r>
            <a:endParaRPr lang="pt-BR" sz="3000" dirty="0"/>
          </a:p>
          <a:p>
            <a:pPr marL="0" indent="0" eaLnBrk="1" hangingPunct="1">
              <a:spcBef>
                <a:spcPct val="0"/>
              </a:spcBef>
              <a:buFontTx/>
              <a:buNone/>
            </a:pPr>
            <a:endParaRPr lang="pt-BR" dirty="0"/>
          </a:p>
        </p:txBody>
      </p:sp>
    </p:spTree>
    <p:extLst>
      <p:ext uri="{BB962C8B-B14F-4D97-AF65-F5344CB8AC3E}">
        <p14:creationId xmlns:p14="http://schemas.microsoft.com/office/powerpoint/2010/main" val="71512933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5016</Words>
  <Application>Microsoft Macintosh PowerPoint</Application>
  <PresentationFormat>Widescreen</PresentationFormat>
  <Paragraphs>275</Paragraphs>
  <Slides>61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61</vt:i4>
      </vt:variant>
    </vt:vector>
  </HeadingPairs>
  <TitlesOfParts>
    <vt:vector size="66" baseType="lpstr">
      <vt:lpstr>Arial</vt:lpstr>
      <vt:lpstr>Calibri</vt:lpstr>
      <vt:lpstr>Calibri Light</vt:lpstr>
      <vt:lpstr>Segoe UI</vt:lpstr>
      <vt:lpstr>Tema do Office</vt:lpstr>
      <vt:lpstr>Apresentação do PowerPoint</vt:lpstr>
      <vt:lpstr>Prof.Dr.Rogério Carlos Born</vt:lpstr>
      <vt:lpstr>PROPAGANDA POLÍTICA</vt:lpstr>
      <vt:lpstr>“PUBLICIDADE” INSTITUCIONAL</vt:lpstr>
      <vt:lpstr>“PUBLICIDADE” INSTITUCIONAL</vt:lpstr>
      <vt:lpstr>“PUBLICIDADE”INSTITUCIONAL</vt:lpstr>
      <vt:lpstr>“PUBLICIDADE”INSTITUCIONAL</vt:lpstr>
      <vt:lpstr>“PUBLICIDADE”INSTITUCIONAL</vt:lpstr>
      <vt:lpstr>“PUBLICIDADE”INSTITUCIONAL</vt:lpstr>
      <vt:lpstr>“PUBLICIDADE”INSTITUCIONAL</vt:lpstr>
      <vt:lpstr>IMPULSIONAMENTO DE CONTEÚDO</vt:lpstr>
      <vt:lpstr>IMPULSIONAMENTO DE CONTEÚDO</vt:lpstr>
      <vt:lpstr>PROPAGANDA NA VÉSPERA DAS ELEIÇÕES</vt:lpstr>
      <vt:lpstr>PROPAGANDA NA VÉSPERA DAS ELEIÇÕES</vt:lpstr>
      <vt:lpstr>PROPAGANDA NA VÉSPERA DAS ELEIÇÕES</vt:lpstr>
      <vt:lpstr>PODER DE POLÍCIA</vt:lpstr>
      <vt:lpstr>PODER DE POLÍCIA</vt:lpstr>
      <vt:lpstr>PODER DE POLÍCIA NA INTERNET</vt:lpstr>
      <vt:lpstr>DESINFORMAÇÃO</vt:lpstr>
      <vt:lpstr>DESINFORMAÇÃO</vt:lpstr>
      <vt:lpstr>DESINFORMAÇÃO NA PROPAGANDA</vt:lpstr>
      <vt:lpstr>DESINFORMAÇÃO NA PROPAGANDA</vt:lpstr>
      <vt:lpstr>DESINFORMAÇÃO NA PROPAGANDA</vt:lpstr>
      <vt:lpstr>DESINFORMAÇÃO NA PROPAGANDA</vt:lpstr>
      <vt:lpstr>DESINFORMAÇÃO NA PROPAGANDA</vt:lpstr>
      <vt:lpstr>DESINFORMAÇÃO NA PROPAGANDA</vt:lpstr>
      <vt:lpstr>DESINFORMAÇÃO NA PROPAGANDA</vt:lpstr>
      <vt:lpstr>DESINFORMAÇÃO NA PROPAGANDA</vt:lpstr>
      <vt:lpstr>DESINFORMAÇÃO NA PROPAGANDA</vt:lpstr>
      <vt:lpstr>DESINFORMAÇÃO NA PROPAGANDA</vt:lpstr>
      <vt:lpstr>DESINFORMAÇÃO NA PROPAGANDA</vt:lpstr>
      <vt:lpstr>DADOS PESSOAIS</vt:lpstr>
      <vt:lpstr>DADOS PESSOAIS</vt:lpstr>
      <vt:lpstr>PROPAGANDA NÃO TOLERADA</vt:lpstr>
      <vt:lpstr>PROPAGANDA NÃO TOLERADA</vt:lpstr>
      <vt:lpstr>PROPAGANDA NÃO TOLERADA</vt:lpstr>
      <vt:lpstr>PROPAGANDA NÃO TOLERADA</vt:lpstr>
      <vt:lpstr>PROPAGANDA NA INTERNET</vt:lpstr>
      <vt:lpstr>PROPAGANDA NA INTERNET</vt:lpstr>
      <vt:lpstr>PROPAGANDA NA INTERNET</vt:lpstr>
      <vt:lpstr>PROPAGANDA NA INTERNET</vt:lpstr>
      <vt:lpstr>PROPAGANDA NA INTERNET</vt:lpstr>
      <vt:lpstr>PROPAGANDA NA INTERNET</vt:lpstr>
      <vt:lpstr>PROPAGANDA NA INTERNET</vt:lpstr>
      <vt:lpstr>PROPAGANDA NA INTERNET</vt:lpstr>
      <vt:lpstr>ATOS DE CAMPANHA</vt:lpstr>
      <vt:lpstr>ALTO FALANTES</vt:lpstr>
      <vt:lpstr>ALTO FALANTES</vt:lpstr>
      <vt:lpstr>ALTO FALANTES</vt:lpstr>
      <vt:lpstr>ALTO FALANTES</vt:lpstr>
      <vt:lpstr>ALTO FALANTES</vt:lpstr>
      <vt:lpstr>SHOWMÍCIO</vt:lpstr>
      <vt:lpstr>SHOWMÍCIO</vt:lpstr>
      <vt:lpstr>UNIFORMES</vt:lpstr>
      <vt:lpstr>PROPAGANDA DE RUA</vt:lpstr>
      <vt:lpstr>PROPAGANDA DE RUA</vt:lpstr>
      <vt:lpstr>PROPAGANDA DE RUA</vt:lpstr>
      <vt:lpstr>PROPAGANDA DE RUA</vt:lpstr>
      <vt:lpstr>UNIVERSIDADES</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Andrade Chaves Gois</dc:creator>
  <cp:lastModifiedBy>Rogério Carlos Born</cp:lastModifiedBy>
  <cp:revision>16</cp:revision>
  <dcterms:created xsi:type="dcterms:W3CDTF">2022-04-18T17:48:52Z</dcterms:created>
  <dcterms:modified xsi:type="dcterms:W3CDTF">2026-01-13T17:33:22Z</dcterms:modified>
</cp:coreProperties>
</file>